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  <p:sldMasterId id="2147483705" r:id="rId2"/>
  </p:sldMasterIdLst>
  <p:notesMasterIdLst>
    <p:notesMasterId r:id="rId4"/>
  </p:notesMasterIdLst>
  <p:handoutMasterIdLst>
    <p:handoutMasterId r:id="rId5"/>
  </p:handoutMasterIdLst>
  <p:sldIdLst>
    <p:sldId id="2137" r:id="rId3"/>
  </p:sldIdLst>
  <p:sldSz cx="12192000" cy="6858000"/>
  <p:notesSz cx="6797675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6EE56E03-1BBB-4324-A96B-C77F09FDFBC3}">
          <p14:sldIdLst>
            <p14:sldId id="2137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15811"/>
    <a:srgbClr val="DBEEF4"/>
    <a:srgbClr val="7F7F7F"/>
    <a:srgbClr val="FF7E79"/>
    <a:srgbClr val="0000CC"/>
    <a:srgbClr val="F9F9F9"/>
    <a:srgbClr val="004890"/>
    <a:srgbClr val="4C5C8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8B1032C-EA38-4F05-BA0D-38AFFFC7BED3}" styleName="淺色樣式 3 - 輔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中等深淺樣式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2838BEF-8BB2-4498-84A7-C5851F593DF1}" styleName="中等深淺樣式 4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3723" autoAdjust="0"/>
    <p:restoredTop sz="86391" autoAdjust="0"/>
  </p:normalViewPr>
  <p:slideViewPr>
    <p:cSldViewPr>
      <p:cViewPr>
        <p:scale>
          <a:sx n="62" d="100"/>
          <a:sy n="62" d="100"/>
        </p:scale>
        <p:origin x="-41" y="12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8558"/>
    </p:cViewPr>
  </p:sorterViewPr>
  <p:notesViewPr>
    <p:cSldViewPr>
      <p:cViewPr varScale="1">
        <p:scale>
          <a:sx n="57" d="100"/>
          <a:sy n="57" d="100"/>
        </p:scale>
        <p:origin x="1699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6400" cy="496967"/>
          </a:xfrm>
          <a:prstGeom prst="rect">
            <a:avLst/>
          </a:prstGeom>
        </p:spPr>
        <p:txBody>
          <a:bodyPr vert="horz" lIns="91412" tIns="45706" rIns="91412" bIns="45706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90" y="2"/>
            <a:ext cx="2946400" cy="496967"/>
          </a:xfrm>
          <a:prstGeom prst="rect">
            <a:avLst/>
          </a:prstGeom>
        </p:spPr>
        <p:txBody>
          <a:bodyPr vert="horz" lIns="91412" tIns="45706" rIns="91412" bIns="45706" rtlCol="0"/>
          <a:lstStyle>
            <a:lvl1pPr algn="r">
              <a:defRPr sz="1200"/>
            </a:lvl1pPr>
          </a:lstStyle>
          <a:p>
            <a:fld id="{2E4D429B-4710-4301-9692-3514C2391839}" type="datetimeFigureOut">
              <a:rPr lang="zh-TW" altLang="en-US" smtClean="0"/>
              <a:t>2021/5/30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2" y="9431260"/>
            <a:ext cx="2946400" cy="496967"/>
          </a:xfrm>
          <a:prstGeom prst="rect">
            <a:avLst/>
          </a:prstGeom>
        </p:spPr>
        <p:txBody>
          <a:bodyPr vert="horz" lIns="91412" tIns="45706" rIns="91412" bIns="45706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90" y="9431260"/>
            <a:ext cx="2946400" cy="496967"/>
          </a:xfrm>
          <a:prstGeom prst="rect">
            <a:avLst/>
          </a:prstGeom>
        </p:spPr>
        <p:txBody>
          <a:bodyPr vert="horz" lIns="91412" tIns="45706" rIns="91412" bIns="45706" rtlCol="0" anchor="b"/>
          <a:lstStyle>
            <a:lvl1pPr algn="r">
              <a:defRPr sz="1200"/>
            </a:lvl1pPr>
          </a:lstStyle>
          <a:p>
            <a:fld id="{4EDE6DAC-0155-43E1-8126-706604C356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40577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9" y="4"/>
            <a:ext cx="2945659" cy="496411"/>
          </a:xfrm>
          <a:prstGeom prst="rect">
            <a:avLst/>
          </a:prstGeom>
        </p:spPr>
        <p:txBody>
          <a:bodyPr vert="horz" lIns="91360" tIns="45682" rIns="91360" bIns="45682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50" y="4"/>
            <a:ext cx="2945659" cy="496411"/>
          </a:xfrm>
          <a:prstGeom prst="rect">
            <a:avLst/>
          </a:prstGeom>
        </p:spPr>
        <p:txBody>
          <a:bodyPr vert="horz" lIns="91360" tIns="45682" rIns="91360" bIns="45682" rtlCol="0"/>
          <a:lstStyle>
            <a:lvl1pPr algn="r">
              <a:defRPr sz="1200"/>
            </a:lvl1pPr>
          </a:lstStyle>
          <a:p>
            <a:fld id="{AA3534E1-4912-48AD-B477-5136326D0FF1}" type="datetimeFigureOut">
              <a:rPr lang="zh-TW" altLang="en-US" smtClean="0"/>
              <a:t>2021/5/30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60" tIns="45682" rIns="91360" bIns="45682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913"/>
            <a:ext cx="5438140" cy="4467700"/>
          </a:xfrm>
          <a:prstGeom prst="rect">
            <a:avLst/>
          </a:prstGeom>
        </p:spPr>
        <p:txBody>
          <a:bodyPr vert="horz" lIns="91360" tIns="45682" rIns="91360" bIns="45682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9" y="9430095"/>
            <a:ext cx="2945659" cy="496411"/>
          </a:xfrm>
          <a:prstGeom prst="rect">
            <a:avLst/>
          </a:prstGeom>
        </p:spPr>
        <p:txBody>
          <a:bodyPr vert="horz" lIns="91360" tIns="45682" rIns="91360" bIns="45682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50" y="9430095"/>
            <a:ext cx="2945659" cy="496411"/>
          </a:xfrm>
          <a:prstGeom prst="rect">
            <a:avLst/>
          </a:prstGeom>
        </p:spPr>
        <p:txBody>
          <a:bodyPr vert="horz" lIns="91360" tIns="45682" rIns="91360" bIns="45682" rtlCol="0" anchor="b"/>
          <a:lstStyle>
            <a:lvl1pPr algn="r">
              <a:defRPr sz="1200"/>
            </a:lvl1pPr>
          </a:lstStyle>
          <a:p>
            <a:fld id="{920F00C8-87A9-4F9F-A447-F98892447D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58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F00C8-87A9-4F9F-A447-F98892447D79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2712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gif"/><Relationship Id="rId3" Type="http://schemas.openxmlformats.org/officeDocument/2006/relationships/image" Target="../media/image8.emf"/><Relationship Id="rId7" Type="http://schemas.openxmlformats.org/officeDocument/2006/relationships/image" Target="../media/image12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Relationship Id="rId9" Type="http://schemas.openxmlformats.org/officeDocument/2006/relationships/image" Target="../media/image14.emf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gif"/><Relationship Id="rId3" Type="http://schemas.openxmlformats.org/officeDocument/2006/relationships/image" Target="../media/image8.emf"/><Relationship Id="rId7" Type="http://schemas.openxmlformats.org/officeDocument/2006/relationships/image" Target="../media/image12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Relationship Id="rId9" Type="http://schemas.openxmlformats.org/officeDocument/2006/relationships/image" Target="../media/image14.emf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gif"/><Relationship Id="rId3" Type="http://schemas.openxmlformats.org/officeDocument/2006/relationships/image" Target="../media/image8.emf"/><Relationship Id="rId7" Type="http://schemas.openxmlformats.org/officeDocument/2006/relationships/image" Target="../media/image12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Relationship Id="rId9" Type="http://schemas.openxmlformats.org/officeDocument/2006/relationships/image" Target="../media/image14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42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2ED09-1554-4424-9DAD-057A989B0B25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42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BD8F0-67AE-46E3-9FAD-FA99AF64A8B0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72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3" y="609600"/>
            <a:ext cx="7569200" cy="54864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A51A0D-7290-4B0B-AEDF-D5EAEE2AA4DE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4068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914400" y="609600"/>
            <a:ext cx="10363200" cy="5486400"/>
          </a:xfrm>
        </p:spPr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0C20E-2B67-4484-A7FB-E6ADFB5AFEA5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0169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zh-TW" altLang="en-US" noProof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B99F4-DC83-4AE9-9345-9061124C56B8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538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封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6" descr="itri_CEL_A_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220" y="528639"/>
            <a:ext cx="4438651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7" descr="E版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000" y="4110038"/>
            <a:ext cx="368300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eaLnBrk="1" hangingPunct="1">
              <a:defRPr/>
            </a:pPr>
            <a:endParaRPr lang="zh-TW" altLang="en-US" sz="1800"/>
          </a:p>
        </p:txBody>
      </p:sp>
      <p:sp>
        <p:nvSpPr>
          <p:cNvPr id="10" name="Text Box 48"/>
          <p:cNvSpPr txBox="1">
            <a:spLocks noChangeArrowheads="1"/>
          </p:cNvSpPr>
          <p:nvPr userDrawn="1"/>
        </p:nvSpPr>
        <p:spPr bwMode="auto">
          <a:xfrm>
            <a:off x="0" y="6624638"/>
            <a:ext cx="303953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l" eaLnBrk="1" hangingPunct="1">
              <a:defRPr/>
            </a:pPr>
            <a:r>
              <a:rPr lang="en-US" altLang="zh-TW" sz="900" dirty="0">
                <a:solidFill>
                  <a:schemeClr val="bg1"/>
                </a:solidFill>
                <a:ea typeface="微軟正黑體" panose="020B0604030504040204" pitchFamily="34" charset="-120"/>
              </a:rPr>
              <a:t>Copyright ITRI </a:t>
            </a:r>
            <a:r>
              <a:rPr lang="zh-TW" altLang="en-US" sz="900" dirty="0">
                <a:solidFill>
                  <a:schemeClr val="bg1"/>
                </a:solidFill>
                <a:ea typeface="微軟正黑體" panose="020B0604030504040204" pitchFamily="34" charset="-120"/>
              </a:rPr>
              <a:t>工業技術研究院 版權所有</a:t>
            </a:r>
          </a:p>
        </p:txBody>
      </p:sp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3827" y="478610"/>
            <a:ext cx="4746360" cy="5370132"/>
          </a:xfrm>
          <a:prstGeom prst="rect">
            <a:avLst/>
          </a:prstGeom>
        </p:spPr>
      </p:pic>
      <p:sp>
        <p:nvSpPr>
          <p:cNvPr id="11" name="Rectangle 21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786727" y="1848668"/>
            <a:ext cx="9379064" cy="1541418"/>
          </a:xfrm>
        </p:spPr>
        <p:txBody>
          <a:bodyPr/>
          <a:lstStyle>
            <a:lvl1pPr algn="l">
              <a:defRPr sz="4400">
                <a:solidFill>
                  <a:srgbClr val="00B2B3"/>
                </a:solidFill>
                <a:latin typeface="+mn-lt"/>
              </a:defRPr>
            </a:lvl1pPr>
          </a:lstStyle>
          <a:p>
            <a:r>
              <a:rPr lang="zh-TW" altLang="en-US" dirty="0"/>
              <a:t>標體請用</a:t>
            </a:r>
            <a:r>
              <a:rPr lang="en-US" altLang="zh-TW" dirty="0"/>
              <a:t>44pt</a:t>
            </a:r>
            <a:r>
              <a:rPr lang="zh-TW" altLang="en-US" dirty="0"/>
              <a:t>粗體</a:t>
            </a:r>
          </a:p>
        </p:txBody>
      </p:sp>
      <p:sp>
        <p:nvSpPr>
          <p:cNvPr id="16" name="Rectangle 22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786727" y="3514861"/>
            <a:ext cx="9379064" cy="914400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000" b="1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/>
              <a:t>副標題請用</a:t>
            </a:r>
            <a:r>
              <a:rPr lang="en-US" altLang="zh-TW" dirty="0"/>
              <a:t>30pt</a:t>
            </a:r>
            <a:r>
              <a:rPr lang="zh-TW" altLang="en-US" dirty="0"/>
              <a:t>粗體</a:t>
            </a:r>
            <a:endParaRPr lang="en-US" altLang="zh-TW" dirty="0"/>
          </a:p>
        </p:txBody>
      </p:sp>
      <p:sp>
        <p:nvSpPr>
          <p:cNvPr id="17" name="內容版面配置區 2"/>
          <p:cNvSpPr>
            <a:spLocks noGrp="1"/>
          </p:cNvSpPr>
          <p:nvPr>
            <p:ph sz="quarter" idx="11" hasCustomPrompt="1"/>
          </p:nvPr>
        </p:nvSpPr>
        <p:spPr>
          <a:xfrm>
            <a:off x="786727" y="4748483"/>
            <a:ext cx="9379064" cy="1485032"/>
          </a:xfrm>
        </p:spPr>
        <p:txBody>
          <a:bodyPr/>
          <a:lstStyle>
            <a:lvl1pPr marL="0" indent="0">
              <a:buNone/>
              <a:defRPr sz="2000" b="1"/>
            </a:lvl1pPr>
          </a:lstStyle>
          <a:p>
            <a:pPr>
              <a:defRPr/>
            </a:pPr>
            <a:r>
              <a:rPr lang="zh-TW" altLang="en-US" dirty="0"/>
              <a:t>姓名、部門、工研院產業科技國際策略發展所及西元日期請用</a:t>
            </a:r>
            <a:r>
              <a:rPr lang="en-US" altLang="zh-TW" dirty="0"/>
              <a:t>20pt</a:t>
            </a:r>
            <a:r>
              <a:rPr lang="zh-TW" altLang="en-US" dirty="0"/>
              <a:t>粗體</a:t>
            </a:r>
          </a:p>
        </p:txBody>
      </p:sp>
    </p:spTree>
    <p:extLst>
      <p:ext uri="{BB962C8B-B14F-4D97-AF65-F5344CB8AC3E}">
        <p14:creationId xmlns:p14="http://schemas.microsoft.com/office/powerpoint/2010/main" val="33580399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 hasCustomPrompt="1"/>
          </p:nvPr>
        </p:nvSpPr>
        <p:spPr>
          <a:xfrm>
            <a:off x="515408" y="1206501"/>
            <a:ext cx="11161184" cy="5045287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zh-TW" altLang="en-US" dirty="0"/>
              <a:t>建議使用</a:t>
            </a:r>
            <a:r>
              <a:rPr lang="en-US" altLang="zh-TW" dirty="0"/>
              <a:t>20pt</a:t>
            </a:r>
            <a:endParaRPr lang="zh-TW" altLang="en-US" dirty="0"/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dirty="0"/>
              <a:t>建議使用</a:t>
            </a:r>
            <a:r>
              <a:rPr lang="en-US" altLang="zh-TW" dirty="0"/>
              <a:t>32pt</a:t>
            </a:r>
            <a:r>
              <a:rPr lang="zh-TW" altLang="en-US" dirty="0"/>
              <a:t>粗體</a:t>
            </a:r>
            <a:r>
              <a:rPr lang="en-US" altLang="zh-TW" dirty="0"/>
              <a:t>(</a:t>
            </a:r>
            <a:r>
              <a:rPr lang="zh-TW" altLang="en-US" dirty="0"/>
              <a:t>預設中文微軟黑體、英文</a:t>
            </a:r>
            <a:r>
              <a:rPr lang="en-US" altLang="zh-TW" dirty="0"/>
              <a:t>Arial)</a:t>
            </a:r>
            <a:endParaRPr lang="zh-TW" altLang="en-US" dirty="0"/>
          </a:p>
        </p:txBody>
      </p:sp>
      <p:sp>
        <p:nvSpPr>
          <p:cNvPr id="7" name="頁尾版面配置區 1"/>
          <p:cNvSpPr>
            <a:spLocks noGrp="1"/>
          </p:cNvSpPr>
          <p:nvPr>
            <p:ph type="ftr" sz="quarter" idx="3"/>
          </p:nvPr>
        </p:nvSpPr>
        <p:spPr>
          <a:xfrm>
            <a:off x="2473960" y="6303929"/>
            <a:ext cx="7878656" cy="2770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資料來源：產科國際所</a:t>
            </a:r>
          </a:p>
        </p:txBody>
      </p:sp>
    </p:spTree>
    <p:extLst>
      <p:ext uri="{BB962C8B-B14F-4D97-AF65-F5344CB8AC3E}">
        <p14:creationId xmlns:p14="http://schemas.microsoft.com/office/powerpoint/2010/main" val="217133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副標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 hasCustomPrompt="1"/>
          </p:nvPr>
        </p:nvSpPr>
        <p:spPr>
          <a:xfrm>
            <a:off x="515408" y="1733551"/>
            <a:ext cx="11161184" cy="4518237"/>
          </a:xfrm>
        </p:spPr>
        <p:txBody>
          <a:bodyPr/>
          <a:lstStyle>
            <a:lvl1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zh-TW" altLang="en-US" dirty="0"/>
              <a:t>建議使用</a:t>
            </a:r>
            <a:r>
              <a:rPr lang="en-US" altLang="zh-TW" dirty="0"/>
              <a:t>20pt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  <a:ea typeface="+mj-ea"/>
              </a:defRPr>
            </a:lvl1pPr>
          </a:lstStyle>
          <a:p>
            <a:r>
              <a:rPr lang="zh-TW" altLang="en-US" dirty="0"/>
              <a:t>建議使用</a:t>
            </a:r>
            <a:r>
              <a:rPr lang="en-US" altLang="zh-TW" dirty="0"/>
              <a:t>32pt</a:t>
            </a:r>
            <a:r>
              <a:rPr lang="zh-TW" altLang="en-US" dirty="0"/>
              <a:t>粗體</a:t>
            </a:r>
            <a:r>
              <a:rPr lang="en-US" altLang="zh-TW" dirty="0"/>
              <a:t>(</a:t>
            </a:r>
            <a:r>
              <a:rPr lang="zh-TW" altLang="en-US" dirty="0"/>
              <a:t>預設中文微軟黑體、英文</a:t>
            </a:r>
            <a:r>
              <a:rPr lang="en-US" altLang="zh-TW" dirty="0"/>
              <a:t>Arial)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3" hasCustomPrompt="1"/>
          </p:nvPr>
        </p:nvSpPr>
        <p:spPr>
          <a:xfrm>
            <a:off x="0" y="1206500"/>
            <a:ext cx="12192000" cy="527050"/>
          </a:xfrm>
        </p:spPr>
        <p:txBody>
          <a:bodyPr/>
          <a:lstStyle>
            <a:lvl1pPr marL="0" indent="0" algn="ctr">
              <a:buNone/>
              <a:defRPr sz="28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zh-TW" altLang="en-US" dirty="0"/>
              <a:t>建議使用</a:t>
            </a:r>
            <a:r>
              <a:rPr lang="en-US" altLang="zh-TW" dirty="0"/>
              <a:t>28pt</a:t>
            </a:r>
            <a:endParaRPr lang="zh-TW" altLang="en-US" dirty="0"/>
          </a:p>
        </p:txBody>
      </p:sp>
      <p:sp>
        <p:nvSpPr>
          <p:cNvPr id="7" name="頁尾版面配置區 1"/>
          <p:cNvSpPr>
            <a:spLocks noGrp="1"/>
          </p:cNvSpPr>
          <p:nvPr>
            <p:ph type="ftr" sz="quarter" idx="3"/>
          </p:nvPr>
        </p:nvSpPr>
        <p:spPr>
          <a:xfrm>
            <a:off x="2473960" y="6303929"/>
            <a:ext cx="7878656" cy="2770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資料來源：產科國際所</a:t>
            </a:r>
          </a:p>
        </p:txBody>
      </p:sp>
    </p:spTree>
    <p:extLst>
      <p:ext uri="{BB962C8B-B14F-4D97-AF65-F5344CB8AC3E}">
        <p14:creationId xmlns:p14="http://schemas.microsoft.com/office/powerpoint/2010/main" val="31360410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0" y="4105959"/>
            <a:ext cx="121920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dirty="0"/>
              <a:t>建議使用</a:t>
            </a:r>
            <a:r>
              <a:rPr lang="en-US" altLang="zh-TW" dirty="0"/>
              <a:t>40pt</a:t>
            </a:r>
            <a:r>
              <a:rPr lang="zh-TW" altLang="en-US" dirty="0"/>
              <a:t>粗體</a:t>
            </a:r>
            <a:r>
              <a:rPr lang="en-US" altLang="zh-TW" dirty="0"/>
              <a:t>(</a:t>
            </a:r>
            <a:r>
              <a:rPr lang="zh-TW" altLang="en-US" dirty="0"/>
              <a:t>中文微軟黑體、英文</a:t>
            </a:r>
            <a:r>
              <a:rPr lang="en-US" altLang="zh-TW" dirty="0"/>
              <a:t>Arial)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 hasCustomPrompt="1"/>
          </p:nvPr>
        </p:nvSpPr>
        <p:spPr>
          <a:xfrm>
            <a:off x="0" y="2605772"/>
            <a:ext cx="121920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dirty="0"/>
              <a:t>建議使用</a:t>
            </a:r>
            <a:r>
              <a:rPr lang="en-US" altLang="zh-TW" dirty="0"/>
              <a:t>20pt</a:t>
            </a:r>
            <a:endParaRPr lang="zh-TW" altLang="en-US" dirty="0"/>
          </a:p>
        </p:txBody>
      </p:sp>
      <p:sp>
        <p:nvSpPr>
          <p:cNvPr id="5" name="頁尾版面配置區 1"/>
          <p:cNvSpPr>
            <a:spLocks noGrp="1"/>
          </p:cNvSpPr>
          <p:nvPr>
            <p:ph type="ftr" sz="quarter" idx="3"/>
          </p:nvPr>
        </p:nvSpPr>
        <p:spPr>
          <a:xfrm>
            <a:off x="2473960" y="6303929"/>
            <a:ext cx="7878656" cy="2770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資料來源：產科國際所</a:t>
            </a:r>
          </a:p>
        </p:txBody>
      </p:sp>
    </p:spTree>
    <p:extLst>
      <p:ext uri="{BB962C8B-B14F-4D97-AF65-F5344CB8AC3E}">
        <p14:creationId xmlns:p14="http://schemas.microsoft.com/office/powerpoint/2010/main" val="36110981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置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0" y="2747964"/>
            <a:ext cx="12192000" cy="1362075"/>
          </a:xfr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lang="zh-TW" altLang="en-US" dirty="0"/>
              <a:t>建議使用</a:t>
            </a:r>
            <a:r>
              <a:rPr lang="en-US" altLang="zh-TW" dirty="0"/>
              <a:t>40pt</a:t>
            </a:r>
            <a:r>
              <a:rPr lang="zh-TW" altLang="en-US" dirty="0"/>
              <a:t>粗體</a:t>
            </a:r>
            <a:r>
              <a:rPr lang="en-US" altLang="zh-TW" dirty="0"/>
              <a:t>(</a:t>
            </a:r>
            <a:r>
              <a:rPr lang="zh-TW" altLang="en-US" dirty="0"/>
              <a:t>中文微軟黑體、英文</a:t>
            </a:r>
            <a:r>
              <a:rPr lang="en-US" altLang="zh-TW" dirty="0"/>
              <a:t>Arial)</a:t>
            </a:r>
            <a:endParaRPr lang="zh-TW" altLang="en-US" dirty="0"/>
          </a:p>
        </p:txBody>
      </p:sp>
      <p:sp>
        <p:nvSpPr>
          <p:cNvPr id="4" name="頁尾版面配置區 1"/>
          <p:cNvSpPr>
            <a:spLocks noGrp="1"/>
          </p:cNvSpPr>
          <p:nvPr>
            <p:ph type="ftr" sz="quarter" idx="3"/>
          </p:nvPr>
        </p:nvSpPr>
        <p:spPr>
          <a:xfrm>
            <a:off x="2473960" y="6303929"/>
            <a:ext cx="7878656" cy="2770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資料來源：產科國際所</a:t>
            </a:r>
          </a:p>
        </p:txBody>
      </p:sp>
    </p:spTree>
    <p:extLst>
      <p:ext uri="{BB962C8B-B14F-4D97-AF65-F5344CB8AC3E}">
        <p14:creationId xmlns:p14="http://schemas.microsoft.com/office/powerpoint/2010/main" val="39789372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zh-TW" altLang="en-US" dirty="0"/>
              <a:t>建議使用</a:t>
            </a:r>
            <a:r>
              <a:rPr lang="en-US" altLang="zh-TW" dirty="0"/>
              <a:t>32pt</a:t>
            </a:r>
            <a:r>
              <a:rPr lang="zh-TW" altLang="en-US" dirty="0"/>
              <a:t>粗體</a:t>
            </a:r>
            <a:r>
              <a:rPr lang="en-US" altLang="zh-TW" dirty="0"/>
              <a:t>(</a:t>
            </a:r>
            <a:r>
              <a:rPr lang="zh-TW" altLang="en-US" dirty="0"/>
              <a:t>預設中文微軟黑體、英文</a:t>
            </a:r>
            <a:r>
              <a:rPr lang="en-US" altLang="zh-TW" dirty="0"/>
              <a:t>Arial)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 hasCustomPrompt="1"/>
          </p:nvPr>
        </p:nvSpPr>
        <p:spPr>
          <a:xfrm>
            <a:off x="501227" y="1206501"/>
            <a:ext cx="5473700" cy="49911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/>
              <a:t>建議使用</a:t>
            </a:r>
            <a:r>
              <a:rPr lang="en-US" altLang="zh-TW" dirty="0"/>
              <a:t>20pt</a:t>
            </a:r>
            <a:endParaRPr lang="zh-TW" altLang="en-US" dirty="0"/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 hasCustomPrompt="1"/>
          </p:nvPr>
        </p:nvSpPr>
        <p:spPr>
          <a:xfrm>
            <a:off x="6178128" y="1206501"/>
            <a:ext cx="5475817" cy="49911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/>
              <a:t>建議使用</a:t>
            </a:r>
            <a:r>
              <a:rPr lang="en-US" altLang="zh-TW" dirty="0"/>
              <a:t>20pt</a:t>
            </a:r>
            <a:endParaRPr lang="zh-TW" altLang="en-US" dirty="0"/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6" name="頁尾版面配置區 1"/>
          <p:cNvSpPr>
            <a:spLocks noGrp="1"/>
          </p:cNvSpPr>
          <p:nvPr>
            <p:ph type="ftr" sz="quarter" idx="3"/>
          </p:nvPr>
        </p:nvSpPr>
        <p:spPr>
          <a:xfrm>
            <a:off x="2473960" y="6303929"/>
            <a:ext cx="7878656" cy="2770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資料來源：產科國際所</a:t>
            </a:r>
          </a:p>
        </p:txBody>
      </p:sp>
    </p:spTree>
    <p:extLst>
      <p:ext uri="{BB962C8B-B14F-4D97-AF65-F5344CB8AC3E}">
        <p14:creationId xmlns:p14="http://schemas.microsoft.com/office/powerpoint/2010/main" val="4058678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3F461-CEA0-496A-AAD9-100430CFADB2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5465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2192000" cy="1143000"/>
          </a:xfrm>
        </p:spPr>
        <p:txBody>
          <a:bodyPr/>
          <a:lstStyle>
            <a:lvl1pPr>
              <a:defRPr sz="3200" b="1"/>
            </a:lvl1pPr>
          </a:lstStyle>
          <a:p>
            <a:r>
              <a:rPr lang="zh-TW" altLang="en-US" dirty="0"/>
              <a:t>建議使用</a:t>
            </a:r>
            <a:r>
              <a:rPr lang="en-US" altLang="zh-TW" dirty="0"/>
              <a:t>32pt</a:t>
            </a:r>
            <a:r>
              <a:rPr lang="zh-TW" altLang="en-US" dirty="0"/>
              <a:t>粗體</a:t>
            </a:r>
            <a:r>
              <a:rPr lang="en-US" altLang="zh-TW" dirty="0"/>
              <a:t>(</a:t>
            </a:r>
            <a:r>
              <a:rPr lang="zh-TW" altLang="en-US" dirty="0"/>
              <a:t>預設中文微軟黑體、英文</a:t>
            </a:r>
            <a:r>
              <a:rPr lang="en-US" altLang="zh-TW" dirty="0"/>
              <a:t>Arial)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 hasCustomPrompt="1"/>
          </p:nvPr>
        </p:nvSpPr>
        <p:spPr>
          <a:xfrm>
            <a:off x="609600" y="1143000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/>
              <a:t>建議使用</a:t>
            </a:r>
            <a:r>
              <a:rPr lang="en-US" altLang="zh-TW" dirty="0"/>
              <a:t>24pt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 hasCustomPrompt="1"/>
          </p:nvPr>
        </p:nvSpPr>
        <p:spPr>
          <a:xfrm>
            <a:off x="609600" y="1782763"/>
            <a:ext cx="5386917" cy="4343401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dirty="0"/>
              <a:t>建議使用</a:t>
            </a:r>
            <a:r>
              <a:rPr lang="en-US" altLang="zh-TW" dirty="0"/>
              <a:t>20pt</a:t>
            </a:r>
            <a:endParaRPr lang="zh-TW" altLang="en-US" dirty="0"/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8" y="1143000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/>
              <a:t>建議使用</a:t>
            </a:r>
            <a:r>
              <a:rPr lang="en-US" altLang="zh-TW" dirty="0"/>
              <a:t>24pt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 hasCustomPrompt="1"/>
          </p:nvPr>
        </p:nvSpPr>
        <p:spPr>
          <a:xfrm>
            <a:off x="6193368" y="1782763"/>
            <a:ext cx="5389033" cy="4343401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dirty="0"/>
              <a:t>建議使用</a:t>
            </a:r>
            <a:r>
              <a:rPr lang="en-US" altLang="zh-TW" dirty="0"/>
              <a:t>20pt</a:t>
            </a:r>
            <a:endParaRPr lang="zh-TW" altLang="en-US" dirty="0"/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8" name="頁尾版面配置區 1"/>
          <p:cNvSpPr>
            <a:spLocks noGrp="1"/>
          </p:cNvSpPr>
          <p:nvPr>
            <p:ph type="ftr" sz="quarter" idx="10"/>
          </p:nvPr>
        </p:nvSpPr>
        <p:spPr>
          <a:xfrm>
            <a:off x="2473960" y="6303929"/>
            <a:ext cx="7878656" cy="2770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資料來源：產科國際所</a:t>
            </a:r>
          </a:p>
        </p:txBody>
      </p:sp>
    </p:spTree>
    <p:extLst>
      <p:ext uri="{BB962C8B-B14F-4D97-AF65-F5344CB8AC3E}">
        <p14:creationId xmlns:p14="http://schemas.microsoft.com/office/powerpoint/2010/main" val="3075448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200" b="1"/>
            </a:lvl1pPr>
          </a:lstStyle>
          <a:p>
            <a:r>
              <a:rPr lang="zh-TW" altLang="en-US" dirty="0"/>
              <a:t>建議使用</a:t>
            </a:r>
            <a:r>
              <a:rPr lang="en-US" altLang="zh-TW" dirty="0"/>
              <a:t>32pt</a:t>
            </a:r>
            <a:r>
              <a:rPr lang="zh-TW" altLang="en-US" dirty="0"/>
              <a:t>粗體</a:t>
            </a:r>
            <a:r>
              <a:rPr lang="en-US" altLang="zh-TW" dirty="0"/>
              <a:t>(</a:t>
            </a:r>
            <a:r>
              <a:rPr lang="zh-TW" altLang="en-US" dirty="0"/>
              <a:t>預設中文微軟黑體、英文</a:t>
            </a:r>
            <a:r>
              <a:rPr lang="en-US" altLang="zh-TW" dirty="0"/>
              <a:t>Arial)</a:t>
            </a:r>
            <a:endParaRPr lang="zh-TW" altLang="en-US" dirty="0"/>
          </a:p>
        </p:txBody>
      </p:sp>
      <p:sp>
        <p:nvSpPr>
          <p:cNvPr id="4" name="頁尾版面配置區 1"/>
          <p:cNvSpPr>
            <a:spLocks noGrp="1"/>
          </p:cNvSpPr>
          <p:nvPr>
            <p:ph type="ftr" sz="quarter" idx="3"/>
          </p:nvPr>
        </p:nvSpPr>
        <p:spPr>
          <a:xfrm>
            <a:off x="2473960" y="6303929"/>
            <a:ext cx="7878656" cy="2770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資料來源：產科國際所</a:t>
            </a:r>
          </a:p>
        </p:txBody>
      </p:sp>
    </p:spTree>
    <p:extLst>
      <p:ext uri="{BB962C8B-B14F-4D97-AF65-F5344CB8AC3E}">
        <p14:creationId xmlns:p14="http://schemas.microsoft.com/office/powerpoint/2010/main" val="37712392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無資料來源頁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2192000" cy="1206500"/>
          </a:xfrm>
        </p:spPr>
        <p:txBody>
          <a:bodyPr/>
          <a:lstStyle>
            <a:lvl1pPr>
              <a:defRPr sz="3200" b="1"/>
            </a:lvl1pPr>
          </a:lstStyle>
          <a:p>
            <a:r>
              <a:rPr lang="zh-TW" altLang="en-US" dirty="0"/>
              <a:t>建議使用</a:t>
            </a:r>
            <a:r>
              <a:rPr lang="en-US" altLang="zh-TW" dirty="0"/>
              <a:t>32pt</a:t>
            </a:r>
            <a:r>
              <a:rPr lang="zh-TW" altLang="en-US" dirty="0"/>
              <a:t>粗體</a:t>
            </a:r>
            <a:r>
              <a:rPr lang="en-US" altLang="zh-TW" dirty="0"/>
              <a:t>(</a:t>
            </a:r>
            <a:r>
              <a:rPr lang="zh-TW" altLang="en-US" dirty="0"/>
              <a:t>預設中文微軟黑體、英文</a:t>
            </a:r>
            <a:r>
              <a:rPr lang="en-US" altLang="zh-TW" dirty="0"/>
              <a:t>Arial)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591937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底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圖片 57">
            <a:extLst>
              <a:ext uri="{FF2B5EF4-FFF2-40B4-BE49-F238E27FC236}">
                <a16:creationId xmlns:a16="http://schemas.microsoft.com/office/drawing/2014/main" xmlns="" id="{3BAA8F78-06EF-DF41-82DB-5BFFD8256B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8972" y="5709595"/>
            <a:ext cx="1994168" cy="1028242"/>
          </a:xfrm>
          <a:prstGeom prst="rect">
            <a:avLst/>
          </a:prstGeom>
        </p:spPr>
      </p:pic>
      <p:sp>
        <p:nvSpPr>
          <p:cNvPr id="456" name="文字方塊 455"/>
          <p:cNvSpPr txBox="1"/>
          <p:nvPr userDrawn="1"/>
        </p:nvSpPr>
        <p:spPr>
          <a:xfrm>
            <a:off x="8253780" y="716887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謝謝</a:t>
            </a:r>
          </a:p>
        </p:txBody>
      </p:sp>
      <p:sp>
        <p:nvSpPr>
          <p:cNvPr id="464" name="Freeform 7"/>
          <p:cNvSpPr>
            <a:spLocks/>
          </p:cNvSpPr>
          <p:nvPr userDrawn="1"/>
        </p:nvSpPr>
        <p:spPr bwMode="auto">
          <a:xfrm>
            <a:off x="7722181" y="4090715"/>
            <a:ext cx="7940" cy="7146"/>
          </a:xfrm>
          <a:custGeom>
            <a:avLst/>
            <a:gdLst/>
            <a:ahLst/>
            <a:cxnLst>
              <a:cxn ang="0">
                <a:pos x="5" y="0"/>
              </a:cxn>
              <a:cxn ang="0">
                <a:pos x="5" y="6"/>
              </a:cxn>
              <a:cxn ang="0">
                <a:pos x="0" y="4"/>
              </a:cxn>
              <a:cxn ang="0">
                <a:pos x="5" y="0"/>
              </a:cxn>
            </a:cxnLst>
            <a:rect l="0" t="0" r="r" b="b"/>
            <a:pathLst>
              <a:path w="5" h="6">
                <a:moveTo>
                  <a:pt x="5" y="0"/>
                </a:moveTo>
                <a:lnTo>
                  <a:pt x="5" y="6"/>
                </a:lnTo>
                <a:lnTo>
                  <a:pt x="0" y="4"/>
                </a:lnTo>
                <a:lnTo>
                  <a:pt x="5" y="0"/>
                </a:lnTo>
                <a:close/>
              </a:path>
            </a:pathLst>
          </a:custGeom>
          <a:solidFill>
            <a:srgbClr val="FF134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lang="en-US" sz="1800" dirty="0"/>
          </a:p>
        </p:txBody>
      </p:sp>
      <p:sp>
        <p:nvSpPr>
          <p:cNvPr id="465" name="Freeform 10"/>
          <p:cNvSpPr>
            <a:spLocks/>
          </p:cNvSpPr>
          <p:nvPr userDrawn="1"/>
        </p:nvSpPr>
        <p:spPr bwMode="auto">
          <a:xfrm>
            <a:off x="7499595" y="4017203"/>
            <a:ext cx="6352" cy="4764"/>
          </a:xfrm>
          <a:custGeom>
            <a:avLst/>
            <a:gdLst/>
            <a:ahLst/>
            <a:cxnLst>
              <a:cxn ang="0">
                <a:pos x="4" y="0"/>
              </a:cxn>
              <a:cxn ang="0">
                <a:pos x="4" y="4"/>
              </a:cxn>
              <a:cxn ang="0">
                <a:pos x="0" y="2"/>
              </a:cxn>
              <a:cxn ang="0">
                <a:pos x="3" y="1"/>
              </a:cxn>
              <a:cxn ang="0">
                <a:pos x="4" y="0"/>
              </a:cxn>
            </a:cxnLst>
            <a:rect l="0" t="0" r="r" b="b"/>
            <a:pathLst>
              <a:path w="4" h="4">
                <a:moveTo>
                  <a:pt x="4" y="0"/>
                </a:moveTo>
                <a:lnTo>
                  <a:pt x="4" y="4"/>
                </a:lnTo>
                <a:lnTo>
                  <a:pt x="0" y="2"/>
                </a:lnTo>
                <a:lnTo>
                  <a:pt x="3" y="1"/>
                </a:lnTo>
                <a:lnTo>
                  <a:pt x="4" y="0"/>
                </a:lnTo>
                <a:close/>
              </a:path>
            </a:pathLst>
          </a:custGeom>
          <a:solidFill>
            <a:srgbClr val="FBE83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lang="en-US" sz="1800" dirty="0"/>
          </a:p>
        </p:txBody>
      </p:sp>
      <p:sp>
        <p:nvSpPr>
          <p:cNvPr id="535" name="文字方塊 534"/>
          <p:cNvSpPr txBox="1"/>
          <p:nvPr userDrawn="1"/>
        </p:nvSpPr>
        <p:spPr>
          <a:xfrm>
            <a:off x="6450571" y="5009383"/>
            <a:ext cx="530063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zh-TW" sz="1100" b="1" spc="-20" baseline="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以上簡報所提供之資訊，在尖端科技發展與產業變動中，無法保證資訊的時效性及完整性，使用者應自行承擔因使用本簡報資料可能產生之任何損害。著作權歸工研院所有，非經</a:t>
            </a:r>
            <a:r>
              <a:rPr lang="zh-TW" altLang="en-US" sz="1100" b="1" spc="-20" baseline="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書面</a:t>
            </a:r>
            <a:r>
              <a:rPr lang="zh-TW" altLang="zh-TW" sz="1100" b="1" spc="-20" baseline="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允許，不得以任何形式進行局部或全部之重製、公開傳輸、改作、散布或其他利用本簡報資料之行為</a:t>
            </a:r>
            <a:r>
              <a:rPr lang="zh-TW" altLang="zh-TW" sz="1100" b="0" spc="-20" baseline="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1100" b="0" spc="-20" baseline="0" dirty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66" name="Freeform 13"/>
          <p:cNvSpPr>
            <a:spLocks/>
          </p:cNvSpPr>
          <p:nvPr userDrawn="1"/>
        </p:nvSpPr>
        <p:spPr bwMode="auto">
          <a:xfrm>
            <a:off x="7388167" y="3263030"/>
            <a:ext cx="4764" cy="3573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3" y="3"/>
              </a:cxn>
              <a:cxn ang="0">
                <a:pos x="0" y="2"/>
              </a:cxn>
              <a:cxn ang="0">
                <a:pos x="2" y="1"/>
              </a:cxn>
              <a:cxn ang="0">
                <a:pos x="3" y="0"/>
              </a:cxn>
            </a:cxnLst>
            <a:rect l="0" t="0" r="r" b="b"/>
            <a:pathLst>
              <a:path w="3" h="3">
                <a:moveTo>
                  <a:pt x="3" y="0"/>
                </a:moveTo>
                <a:lnTo>
                  <a:pt x="3" y="3"/>
                </a:lnTo>
                <a:lnTo>
                  <a:pt x="0" y="2"/>
                </a:lnTo>
                <a:lnTo>
                  <a:pt x="2" y="1"/>
                </a:lnTo>
                <a:lnTo>
                  <a:pt x="3" y="0"/>
                </a:lnTo>
                <a:close/>
              </a:path>
            </a:pathLst>
          </a:custGeom>
          <a:solidFill>
            <a:srgbClr val="BEF917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lang="en-US" sz="1800" dirty="0"/>
          </a:p>
        </p:txBody>
      </p:sp>
      <p:sp>
        <p:nvSpPr>
          <p:cNvPr id="467" name="Freeform 16"/>
          <p:cNvSpPr>
            <a:spLocks/>
          </p:cNvSpPr>
          <p:nvPr userDrawn="1"/>
        </p:nvSpPr>
        <p:spPr bwMode="auto">
          <a:xfrm>
            <a:off x="6507449" y="3177892"/>
            <a:ext cx="3176" cy="2382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2" y="2"/>
              </a:cxn>
              <a:cxn ang="0">
                <a:pos x="0" y="1"/>
              </a:cxn>
              <a:cxn ang="0">
                <a:pos x="0" y="1"/>
              </a:cxn>
              <a:cxn ang="0">
                <a:pos x="1" y="1"/>
              </a:cxn>
              <a:cxn ang="0">
                <a:pos x="2" y="0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2" y="2"/>
                </a:lnTo>
                <a:lnTo>
                  <a:pt x="0" y="1"/>
                </a:lnTo>
                <a:lnTo>
                  <a:pt x="0" y="1"/>
                </a:lnTo>
                <a:lnTo>
                  <a:pt x="1" y="1"/>
                </a:lnTo>
                <a:lnTo>
                  <a:pt x="2" y="0"/>
                </a:lnTo>
                <a:close/>
              </a:path>
            </a:pathLst>
          </a:custGeom>
          <a:solidFill>
            <a:srgbClr val="62E5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lang="en-US" sz="1800" dirty="0"/>
          </a:p>
        </p:txBody>
      </p:sp>
      <p:grpSp>
        <p:nvGrpSpPr>
          <p:cNvPr id="526" name="群組 525"/>
          <p:cNvGrpSpPr/>
          <p:nvPr userDrawn="1"/>
        </p:nvGrpSpPr>
        <p:grpSpPr>
          <a:xfrm>
            <a:off x="390304" y="1460288"/>
            <a:ext cx="5895560" cy="4421670"/>
            <a:chOff x="631064" y="533744"/>
            <a:chExt cx="3570624" cy="3570624"/>
          </a:xfrm>
        </p:grpSpPr>
        <p:sp>
          <p:nvSpPr>
            <p:cNvPr id="459" name="Freeform 7"/>
            <p:cNvSpPr>
              <a:spLocks/>
            </p:cNvSpPr>
            <p:nvPr userDrawn="1"/>
          </p:nvSpPr>
          <p:spPr bwMode="auto">
            <a:xfrm>
              <a:off x="2413399" y="4097222"/>
              <a:ext cx="5955" cy="714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5" y="6"/>
                </a:cxn>
                <a:cxn ang="0">
                  <a:pos x="0" y="4"/>
                </a:cxn>
                <a:cxn ang="0">
                  <a:pos x="5" y="0"/>
                </a:cxn>
              </a:cxnLst>
              <a:rect l="0" t="0" r="r" b="b"/>
              <a:pathLst>
                <a:path w="5" h="6">
                  <a:moveTo>
                    <a:pt x="5" y="0"/>
                  </a:moveTo>
                  <a:lnTo>
                    <a:pt x="5" y="6"/>
                  </a:lnTo>
                  <a:lnTo>
                    <a:pt x="0" y="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134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  <p:sp>
          <p:nvSpPr>
            <p:cNvPr id="460" name="Freeform 10"/>
            <p:cNvSpPr>
              <a:spLocks/>
            </p:cNvSpPr>
            <p:nvPr userDrawn="1"/>
          </p:nvSpPr>
          <p:spPr bwMode="auto">
            <a:xfrm>
              <a:off x="2413994" y="4099604"/>
              <a:ext cx="4764" cy="4764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4"/>
                </a:cxn>
                <a:cxn ang="0">
                  <a:pos x="0" y="2"/>
                </a:cxn>
                <a:cxn ang="0">
                  <a:pos x="3" y="1"/>
                </a:cxn>
                <a:cxn ang="0">
                  <a:pos x="4" y="0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4"/>
                  </a:lnTo>
                  <a:lnTo>
                    <a:pt x="0" y="2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BE83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  <p:sp>
          <p:nvSpPr>
            <p:cNvPr id="461" name="Freeform 13"/>
            <p:cNvSpPr>
              <a:spLocks/>
            </p:cNvSpPr>
            <p:nvPr userDrawn="1"/>
          </p:nvSpPr>
          <p:spPr bwMode="auto">
            <a:xfrm>
              <a:off x="2414590" y="4100795"/>
              <a:ext cx="3573" cy="3573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3" y="3"/>
                </a:cxn>
                <a:cxn ang="0">
                  <a:pos x="0" y="2"/>
                </a:cxn>
                <a:cxn ang="0">
                  <a:pos x="2" y="1"/>
                </a:cxn>
                <a:cxn ang="0">
                  <a:pos x="3" y="0"/>
                </a:cxn>
              </a:cxnLst>
              <a:rect l="0" t="0" r="r" b="b"/>
              <a:pathLst>
                <a:path w="3" h="3">
                  <a:moveTo>
                    <a:pt x="3" y="0"/>
                  </a:moveTo>
                  <a:lnTo>
                    <a:pt x="3" y="3"/>
                  </a:lnTo>
                  <a:lnTo>
                    <a:pt x="0" y="2"/>
                  </a:lnTo>
                  <a:lnTo>
                    <a:pt x="2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EF91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  <p:sp>
          <p:nvSpPr>
            <p:cNvPr id="462" name="Freeform 16"/>
            <p:cNvSpPr>
              <a:spLocks/>
            </p:cNvSpPr>
            <p:nvPr userDrawn="1"/>
          </p:nvSpPr>
          <p:spPr bwMode="auto">
            <a:xfrm>
              <a:off x="2415185" y="4101986"/>
              <a:ext cx="2382" cy="2382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2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2" y="0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2" y="2"/>
                  </a:lnTo>
                  <a:lnTo>
                    <a:pt x="0" y="1"/>
                  </a:lnTo>
                  <a:lnTo>
                    <a:pt x="0" y="1"/>
                  </a:lnTo>
                  <a:lnTo>
                    <a:pt x="1" y="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62E5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  <p:sp>
          <p:nvSpPr>
            <p:cNvPr id="463" name="Freeform 19"/>
            <p:cNvSpPr>
              <a:spLocks/>
            </p:cNvSpPr>
            <p:nvPr userDrawn="1"/>
          </p:nvSpPr>
          <p:spPr bwMode="auto">
            <a:xfrm>
              <a:off x="2415185" y="4101986"/>
              <a:ext cx="2382" cy="2382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0" y="1"/>
                </a:cxn>
                <a:cxn ang="0">
                  <a:pos x="1" y="0"/>
                </a:cxn>
              </a:cxnLst>
              <a:rect l="0" t="0" r="r" b="b"/>
              <a:pathLst>
                <a:path w="2" h="2">
                  <a:moveTo>
                    <a:pt x="1" y="0"/>
                  </a:moveTo>
                  <a:lnTo>
                    <a:pt x="2" y="0"/>
                  </a:lnTo>
                  <a:lnTo>
                    <a:pt x="2" y="2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4D1D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  <p:sp>
          <p:nvSpPr>
            <p:cNvPr id="468" name="Freeform 19"/>
            <p:cNvSpPr>
              <a:spLocks/>
            </p:cNvSpPr>
            <p:nvPr userDrawn="1"/>
          </p:nvSpPr>
          <p:spPr bwMode="auto">
            <a:xfrm>
              <a:off x="2415185" y="1568168"/>
              <a:ext cx="2382" cy="2382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0" y="1"/>
                </a:cxn>
                <a:cxn ang="0">
                  <a:pos x="1" y="0"/>
                </a:cxn>
              </a:cxnLst>
              <a:rect l="0" t="0" r="r" b="b"/>
              <a:pathLst>
                <a:path w="2" h="2">
                  <a:moveTo>
                    <a:pt x="1" y="0"/>
                  </a:moveTo>
                  <a:lnTo>
                    <a:pt x="2" y="0"/>
                  </a:lnTo>
                  <a:lnTo>
                    <a:pt x="2" y="2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4D1D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  <p:sp>
          <p:nvSpPr>
            <p:cNvPr id="469" name="Freeform 7"/>
            <p:cNvSpPr>
              <a:spLocks/>
            </p:cNvSpPr>
            <p:nvPr userDrawn="1"/>
          </p:nvSpPr>
          <p:spPr bwMode="auto">
            <a:xfrm>
              <a:off x="2413399" y="4097222"/>
              <a:ext cx="5955" cy="714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5" y="6"/>
                </a:cxn>
                <a:cxn ang="0">
                  <a:pos x="0" y="4"/>
                </a:cxn>
                <a:cxn ang="0">
                  <a:pos x="5" y="0"/>
                </a:cxn>
              </a:cxnLst>
              <a:rect l="0" t="0" r="r" b="b"/>
              <a:pathLst>
                <a:path w="5" h="6">
                  <a:moveTo>
                    <a:pt x="5" y="0"/>
                  </a:moveTo>
                  <a:lnTo>
                    <a:pt x="5" y="6"/>
                  </a:lnTo>
                  <a:lnTo>
                    <a:pt x="0" y="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134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  <p:sp>
          <p:nvSpPr>
            <p:cNvPr id="470" name="Freeform 10"/>
            <p:cNvSpPr>
              <a:spLocks/>
            </p:cNvSpPr>
            <p:nvPr userDrawn="1"/>
          </p:nvSpPr>
          <p:spPr bwMode="auto">
            <a:xfrm>
              <a:off x="2413994" y="4099604"/>
              <a:ext cx="4764" cy="4764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4"/>
                </a:cxn>
                <a:cxn ang="0">
                  <a:pos x="0" y="2"/>
                </a:cxn>
                <a:cxn ang="0">
                  <a:pos x="3" y="1"/>
                </a:cxn>
                <a:cxn ang="0">
                  <a:pos x="4" y="0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4"/>
                  </a:lnTo>
                  <a:lnTo>
                    <a:pt x="0" y="2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BE83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  <p:sp>
          <p:nvSpPr>
            <p:cNvPr id="471" name="Freeform 13"/>
            <p:cNvSpPr>
              <a:spLocks/>
            </p:cNvSpPr>
            <p:nvPr userDrawn="1"/>
          </p:nvSpPr>
          <p:spPr bwMode="auto">
            <a:xfrm>
              <a:off x="2414590" y="4100795"/>
              <a:ext cx="3573" cy="3573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3" y="3"/>
                </a:cxn>
                <a:cxn ang="0">
                  <a:pos x="0" y="2"/>
                </a:cxn>
                <a:cxn ang="0">
                  <a:pos x="2" y="1"/>
                </a:cxn>
                <a:cxn ang="0">
                  <a:pos x="3" y="0"/>
                </a:cxn>
              </a:cxnLst>
              <a:rect l="0" t="0" r="r" b="b"/>
              <a:pathLst>
                <a:path w="3" h="3">
                  <a:moveTo>
                    <a:pt x="3" y="0"/>
                  </a:moveTo>
                  <a:lnTo>
                    <a:pt x="3" y="3"/>
                  </a:lnTo>
                  <a:lnTo>
                    <a:pt x="0" y="2"/>
                  </a:lnTo>
                  <a:lnTo>
                    <a:pt x="2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EF91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  <p:sp>
          <p:nvSpPr>
            <p:cNvPr id="472" name="Freeform 16"/>
            <p:cNvSpPr>
              <a:spLocks/>
            </p:cNvSpPr>
            <p:nvPr userDrawn="1"/>
          </p:nvSpPr>
          <p:spPr bwMode="auto">
            <a:xfrm>
              <a:off x="2415185" y="4101986"/>
              <a:ext cx="2382" cy="2382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2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2" y="0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2" y="2"/>
                  </a:lnTo>
                  <a:lnTo>
                    <a:pt x="0" y="1"/>
                  </a:lnTo>
                  <a:lnTo>
                    <a:pt x="0" y="1"/>
                  </a:lnTo>
                  <a:lnTo>
                    <a:pt x="1" y="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62E5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  <p:sp>
          <p:nvSpPr>
            <p:cNvPr id="473" name="Freeform 19"/>
            <p:cNvSpPr>
              <a:spLocks/>
            </p:cNvSpPr>
            <p:nvPr userDrawn="1"/>
          </p:nvSpPr>
          <p:spPr bwMode="auto">
            <a:xfrm>
              <a:off x="2415185" y="4101986"/>
              <a:ext cx="2382" cy="2382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0" y="1"/>
                </a:cxn>
                <a:cxn ang="0">
                  <a:pos x="1" y="0"/>
                </a:cxn>
              </a:cxnLst>
              <a:rect l="0" t="0" r="r" b="b"/>
              <a:pathLst>
                <a:path w="2" h="2">
                  <a:moveTo>
                    <a:pt x="1" y="0"/>
                  </a:moveTo>
                  <a:lnTo>
                    <a:pt x="2" y="0"/>
                  </a:lnTo>
                  <a:lnTo>
                    <a:pt x="2" y="2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4D1D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  <p:sp>
          <p:nvSpPr>
            <p:cNvPr id="2" name="橢圓 1"/>
            <p:cNvSpPr/>
            <p:nvPr userDrawn="1"/>
          </p:nvSpPr>
          <p:spPr>
            <a:xfrm>
              <a:off x="631064" y="533744"/>
              <a:ext cx="3570624" cy="35706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800" dirty="0"/>
            </a:p>
          </p:txBody>
        </p:sp>
        <p:sp>
          <p:nvSpPr>
            <p:cNvPr id="538" name="橢圓 537"/>
            <p:cNvSpPr/>
            <p:nvPr userDrawn="1"/>
          </p:nvSpPr>
          <p:spPr>
            <a:xfrm>
              <a:off x="832085" y="935788"/>
              <a:ext cx="3168582" cy="316858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800" dirty="0"/>
            </a:p>
          </p:txBody>
        </p:sp>
        <p:sp>
          <p:nvSpPr>
            <p:cNvPr id="540" name="橢圓 539"/>
            <p:cNvSpPr/>
            <p:nvPr userDrawn="1"/>
          </p:nvSpPr>
          <p:spPr>
            <a:xfrm>
              <a:off x="1083417" y="1438452"/>
              <a:ext cx="2665918" cy="2665916"/>
            </a:xfrm>
            <a:prstGeom prst="ellipse">
              <a:avLst/>
            </a:prstGeom>
            <a:solidFill>
              <a:srgbClr val="EF8FA6"/>
            </a:solidFill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800" dirty="0"/>
            </a:p>
          </p:txBody>
        </p:sp>
        <p:grpSp>
          <p:nvGrpSpPr>
            <p:cNvPr id="490" name="群組 489"/>
            <p:cNvGrpSpPr/>
            <p:nvPr userDrawn="1"/>
          </p:nvGrpSpPr>
          <p:grpSpPr>
            <a:xfrm>
              <a:off x="1579337" y="2430290"/>
              <a:ext cx="1674078" cy="1674078"/>
              <a:chOff x="-1195211" y="5476488"/>
              <a:chExt cx="1674078" cy="1674078"/>
            </a:xfrm>
          </p:grpSpPr>
          <p:sp>
            <p:nvSpPr>
              <p:cNvPr id="520" name="橢圓 519"/>
              <p:cNvSpPr/>
              <p:nvPr userDrawn="1"/>
            </p:nvSpPr>
            <p:spPr>
              <a:xfrm>
                <a:off x="-1195211" y="5476488"/>
                <a:ext cx="1674078" cy="167407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800" dirty="0"/>
              </a:p>
            </p:txBody>
          </p:sp>
          <p:sp>
            <p:nvSpPr>
              <p:cNvPr id="480" name="文字方塊 479"/>
              <p:cNvSpPr txBox="1"/>
              <p:nvPr userDrawn="1"/>
            </p:nvSpPr>
            <p:spPr>
              <a:xfrm>
                <a:off x="-929810" y="5931367"/>
                <a:ext cx="859399" cy="9693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zh-TW" altLang="en-US" sz="1200" b="1" kern="0" dirty="0">
                    <a:solidFill>
                      <a:srgbClr val="EE549C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Arial" pitchFamily="34" charset="0"/>
                  </a:rPr>
                  <a:t>資料整合平台</a:t>
                </a:r>
                <a:endParaRPr lang="en-US" altLang="zh-TW" sz="1200" b="1" kern="0" dirty="0">
                  <a:solidFill>
                    <a:srgbClr val="EE549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endParaRPr>
              </a:p>
              <a:p>
                <a:pPr algn="l">
                  <a:lnSpc>
                    <a:spcPct val="150000"/>
                  </a:lnSpc>
                </a:pPr>
                <a:r>
                  <a:rPr lang="en-US" altLang="zh-TW" sz="1200" b="1" kern="0" dirty="0">
                    <a:solidFill>
                      <a:srgbClr val="EE549C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Arial" pitchFamily="34" charset="0"/>
                  </a:rPr>
                  <a:t>AI</a:t>
                </a:r>
                <a:r>
                  <a:rPr lang="zh-TW" altLang="en-US" sz="1200" b="1" kern="0" dirty="0">
                    <a:solidFill>
                      <a:srgbClr val="EE549C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Arial" pitchFamily="34" charset="0"/>
                  </a:rPr>
                  <a:t>演算法育成平台</a:t>
                </a:r>
                <a:endParaRPr lang="en-US" altLang="zh-TW" sz="1200" b="1" kern="0" dirty="0">
                  <a:solidFill>
                    <a:srgbClr val="EE549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endParaRPr>
              </a:p>
              <a:p>
                <a:pPr algn="l">
                  <a:lnSpc>
                    <a:spcPct val="150000"/>
                  </a:lnSpc>
                </a:pPr>
                <a:r>
                  <a:rPr lang="en-US" altLang="zh-TW" sz="1200" b="1" kern="0" dirty="0" err="1">
                    <a:solidFill>
                      <a:srgbClr val="EE549C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Arial" pitchFamily="34" charset="0"/>
                  </a:rPr>
                  <a:t>AIoT</a:t>
                </a:r>
                <a:r>
                  <a:rPr lang="zh-TW" altLang="en-US" sz="1200" b="1" kern="0" dirty="0">
                    <a:solidFill>
                      <a:srgbClr val="EE549C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Arial" pitchFamily="34" charset="0"/>
                  </a:rPr>
                  <a:t>實驗平台</a:t>
                </a:r>
                <a:endParaRPr lang="en-US" altLang="zh-TW" sz="1200" b="1" kern="0" dirty="0">
                  <a:solidFill>
                    <a:srgbClr val="EE549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endParaRPr>
              </a:p>
              <a:p>
                <a:pPr algn="l">
                  <a:lnSpc>
                    <a:spcPct val="150000"/>
                  </a:lnSpc>
                </a:pPr>
                <a:r>
                  <a:rPr lang="zh-TW" altLang="en-US" sz="1200" b="1" kern="0" dirty="0">
                    <a:solidFill>
                      <a:srgbClr val="EE549C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Arial" pitchFamily="34" charset="0"/>
                  </a:rPr>
                  <a:t>邊緣運算晶片平台</a:t>
                </a:r>
                <a:endParaRPr lang="zh-TW" altLang="en-US" sz="1200" dirty="0">
                  <a:solidFill>
                    <a:srgbClr val="EE549C"/>
                  </a:solidFill>
                </a:endParaRPr>
              </a:p>
            </p:txBody>
          </p:sp>
          <p:sp>
            <p:nvSpPr>
              <p:cNvPr id="549" name="TextBox 24"/>
              <p:cNvSpPr txBox="1"/>
              <p:nvPr userDrawn="1"/>
            </p:nvSpPr>
            <p:spPr>
              <a:xfrm>
                <a:off x="-1002865" y="5738807"/>
                <a:ext cx="1289386" cy="223685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200" b="1" dirty="0">
                    <a:solidFill>
                      <a:schemeClr val="tx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Arial" pitchFamily="34" charset="0"/>
                  </a:rPr>
                  <a:t>基礎科技研發平台</a:t>
                </a:r>
                <a:endParaRPr lang="en-US" sz="1200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endParaRPr>
              </a:p>
            </p:txBody>
          </p:sp>
        </p:grpSp>
        <p:sp>
          <p:nvSpPr>
            <p:cNvPr id="548" name="TextBox 23"/>
            <p:cNvSpPr txBox="1"/>
            <p:nvPr userDrawn="1"/>
          </p:nvSpPr>
          <p:spPr>
            <a:xfrm>
              <a:off x="1785434" y="2338127"/>
              <a:ext cx="1261884" cy="307777"/>
            </a:xfrm>
            <a:prstGeom prst="rect">
              <a:avLst/>
            </a:prstGeom>
            <a:noFill/>
          </p:spPr>
          <p:txBody>
            <a:bodyPr wrap="none" rtlCol="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zh-TW" altLang="en-US" sz="1400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新科技服務業</a:t>
              </a:r>
              <a:endParaRPr 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endParaRPr>
            </a:p>
          </p:txBody>
        </p:sp>
        <p:sp>
          <p:nvSpPr>
            <p:cNvPr id="547" name="TextBox 22"/>
            <p:cNvSpPr txBox="1"/>
            <p:nvPr userDrawn="1"/>
          </p:nvSpPr>
          <p:spPr>
            <a:xfrm>
              <a:off x="1605898" y="1256507"/>
              <a:ext cx="1620957" cy="307777"/>
            </a:xfrm>
            <a:prstGeom prst="rect">
              <a:avLst/>
            </a:prstGeom>
            <a:noFill/>
          </p:spPr>
          <p:txBody>
            <a:bodyPr wrap="none" rtlCol="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zh-TW" altLang="en-US" sz="1400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科技服務解決方案</a:t>
              </a:r>
              <a:endParaRPr 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endParaRPr>
            </a:p>
          </p:txBody>
        </p:sp>
        <p:sp>
          <p:nvSpPr>
            <p:cNvPr id="546" name="TextBox 21"/>
            <p:cNvSpPr txBox="1"/>
            <p:nvPr userDrawn="1"/>
          </p:nvSpPr>
          <p:spPr>
            <a:xfrm>
              <a:off x="1964971" y="758595"/>
              <a:ext cx="902811" cy="307777"/>
            </a:xfrm>
            <a:prstGeom prst="rect">
              <a:avLst/>
            </a:prstGeom>
            <a:noFill/>
          </p:spPr>
          <p:txBody>
            <a:bodyPr wrap="none" rtlCol="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zh-TW" altLang="en-US" sz="1400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應用場域</a:t>
              </a:r>
              <a:endParaRPr 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endParaRPr>
            </a:p>
          </p:txBody>
        </p:sp>
      </p:grpSp>
      <p:grpSp>
        <p:nvGrpSpPr>
          <p:cNvPr id="497" name="群組 496"/>
          <p:cNvGrpSpPr/>
          <p:nvPr userDrawn="1"/>
        </p:nvGrpSpPr>
        <p:grpSpPr>
          <a:xfrm flipH="1">
            <a:off x="815733" y="3969698"/>
            <a:ext cx="1219892" cy="914919"/>
            <a:chOff x="4898920" y="2304424"/>
            <a:chExt cx="1176565" cy="1176565"/>
          </a:xfrm>
        </p:grpSpPr>
        <p:sp>
          <p:nvSpPr>
            <p:cNvPr id="498" name="橢圓 497"/>
            <p:cNvSpPr/>
            <p:nvPr/>
          </p:nvSpPr>
          <p:spPr>
            <a:xfrm>
              <a:off x="4898920" y="2304424"/>
              <a:ext cx="1176565" cy="117656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9A3C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800" dirty="0"/>
            </a:p>
          </p:txBody>
        </p:sp>
        <p:pic>
          <p:nvPicPr>
            <p:cNvPr id="499" name="圖片 49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066052" y="2347824"/>
              <a:ext cx="842304" cy="797046"/>
            </a:xfrm>
            <a:prstGeom prst="rect">
              <a:avLst/>
            </a:prstGeom>
          </p:spPr>
        </p:pic>
        <p:sp>
          <p:nvSpPr>
            <p:cNvPr id="500" name="文字方塊 499"/>
            <p:cNvSpPr txBox="1"/>
            <p:nvPr/>
          </p:nvSpPr>
          <p:spPr>
            <a:xfrm>
              <a:off x="5229936" y="2999093"/>
              <a:ext cx="771798" cy="3562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1200" b="0" dirty="0">
                  <a:solidFill>
                    <a:srgbClr val="9A3CBB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軟體開發</a:t>
              </a:r>
            </a:p>
          </p:txBody>
        </p:sp>
      </p:grpSp>
      <p:grpSp>
        <p:nvGrpSpPr>
          <p:cNvPr id="501" name="群組 500"/>
          <p:cNvGrpSpPr/>
          <p:nvPr userDrawn="1"/>
        </p:nvGrpSpPr>
        <p:grpSpPr>
          <a:xfrm flipH="1">
            <a:off x="1206826" y="2951213"/>
            <a:ext cx="1219892" cy="914919"/>
            <a:chOff x="4725244" y="4138801"/>
            <a:chExt cx="1176565" cy="1176565"/>
          </a:xfrm>
        </p:grpSpPr>
        <p:grpSp>
          <p:nvGrpSpPr>
            <p:cNvPr id="502" name="群組 501"/>
            <p:cNvGrpSpPr/>
            <p:nvPr/>
          </p:nvGrpSpPr>
          <p:grpSpPr>
            <a:xfrm>
              <a:off x="4725244" y="4138801"/>
              <a:ext cx="1176565" cy="1176565"/>
              <a:chOff x="4898920" y="2304424"/>
              <a:chExt cx="1176565" cy="1176565"/>
            </a:xfrm>
          </p:grpSpPr>
          <p:sp>
            <p:nvSpPr>
              <p:cNvPr id="504" name="橢圓 503"/>
              <p:cNvSpPr/>
              <p:nvPr/>
            </p:nvSpPr>
            <p:spPr>
              <a:xfrm>
                <a:off x="4898920" y="2304424"/>
                <a:ext cx="1176565" cy="117656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FF706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800" dirty="0"/>
              </a:p>
            </p:txBody>
          </p:sp>
          <p:sp>
            <p:nvSpPr>
              <p:cNvPr id="505" name="文字方塊 504"/>
              <p:cNvSpPr txBox="1"/>
              <p:nvPr/>
            </p:nvSpPr>
            <p:spPr>
              <a:xfrm>
                <a:off x="5101304" y="2999093"/>
                <a:ext cx="771798" cy="3562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TW" altLang="en-US" sz="1200" dirty="0">
                    <a:solidFill>
                      <a:srgbClr val="E14F3E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系統整合</a:t>
                </a:r>
              </a:p>
            </p:txBody>
          </p:sp>
        </p:grpSp>
        <p:pic>
          <p:nvPicPr>
            <p:cNvPr id="503" name="圖片 50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942691" y="4229285"/>
              <a:ext cx="741672" cy="708932"/>
            </a:xfrm>
            <a:prstGeom prst="rect">
              <a:avLst/>
            </a:prstGeom>
          </p:spPr>
        </p:pic>
      </p:grpSp>
      <p:grpSp>
        <p:nvGrpSpPr>
          <p:cNvPr id="506" name="群組 505"/>
          <p:cNvGrpSpPr/>
          <p:nvPr userDrawn="1"/>
        </p:nvGrpSpPr>
        <p:grpSpPr>
          <a:xfrm flipH="1">
            <a:off x="2719131" y="2556176"/>
            <a:ext cx="1219892" cy="914919"/>
            <a:chOff x="6583680" y="4128073"/>
            <a:chExt cx="1176565" cy="1176565"/>
          </a:xfrm>
        </p:grpSpPr>
        <p:grpSp>
          <p:nvGrpSpPr>
            <p:cNvPr id="507" name="群組 506"/>
            <p:cNvGrpSpPr/>
            <p:nvPr/>
          </p:nvGrpSpPr>
          <p:grpSpPr>
            <a:xfrm>
              <a:off x="6583680" y="4128073"/>
              <a:ext cx="1176565" cy="1176565"/>
              <a:chOff x="4898920" y="2304424"/>
              <a:chExt cx="1176565" cy="1176565"/>
            </a:xfrm>
          </p:grpSpPr>
          <p:sp>
            <p:nvSpPr>
              <p:cNvPr id="509" name="橢圓 508"/>
              <p:cNvSpPr/>
              <p:nvPr/>
            </p:nvSpPr>
            <p:spPr>
              <a:xfrm>
                <a:off x="4898920" y="2304424"/>
                <a:ext cx="1176565" cy="117656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00A48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800" dirty="0"/>
              </a:p>
            </p:txBody>
          </p:sp>
          <p:sp>
            <p:nvSpPr>
              <p:cNvPr id="510" name="文字方塊 509"/>
              <p:cNvSpPr txBox="1"/>
              <p:nvPr/>
            </p:nvSpPr>
            <p:spPr>
              <a:xfrm>
                <a:off x="5229936" y="2999093"/>
                <a:ext cx="771798" cy="3562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1200" dirty="0">
                    <a:solidFill>
                      <a:srgbClr val="00A48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科技平台</a:t>
                </a:r>
              </a:p>
            </p:txBody>
          </p:sp>
        </p:grpSp>
        <p:pic>
          <p:nvPicPr>
            <p:cNvPr id="508" name="圖片 50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801127" y="4307646"/>
              <a:ext cx="741672" cy="476453"/>
            </a:xfrm>
            <a:prstGeom prst="rect">
              <a:avLst/>
            </a:prstGeom>
          </p:spPr>
        </p:pic>
      </p:grpSp>
      <p:grpSp>
        <p:nvGrpSpPr>
          <p:cNvPr id="511" name="群組 510"/>
          <p:cNvGrpSpPr/>
          <p:nvPr userDrawn="1"/>
        </p:nvGrpSpPr>
        <p:grpSpPr>
          <a:xfrm flipH="1">
            <a:off x="4213978" y="2951213"/>
            <a:ext cx="1219892" cy="914919"/>
            <a:chOff x="6893170" y="4598593"/>
            <a:chExt cx="1176565" cy="1176565"/>
          </a:xfrm>
        </p:grpSpPr>
        <p:grpSp>
          <p:nvGrpSpPr>
            <p:cNvPr id="512" name="群組 511"/>
            <p:cNvGrpSpPr/>
            <p:nvPr/>
          </p:nvGrpSpPr>
          <p:grpSpPr>
            <a:xfrm>
              <a:off x="6893170" y="4598593"/>
              <a:ext cx="1176565" cy="1176565"/>
              <a:chOff x="4898920" y="2304423"/>
              <a:chExt cx="1176565" cy="1176565"/>
            </a:xfrm>
          </p:grpSpPr>
          <p:sp>
            <p:nvSpPr>
              <p:cNvPr id="514" name="橢圓 513"/>
              <p:cNvSpPr/>
              <p:nvPr/>
            </p:nvSpPr>
            <p:spPr>
              <a:xfrm>
                <a:off x="4898920" y="2304423"/>
                <a:ext cx="1176565" cy="117656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800" dirty="0"/>
              </a:p>
            </p:txBody>
          </p:sp>
          <p:sp>
            <p:nvSpPr>
              <p:cNvPr id="515" name="文字方塊 514"/>
              <p:cNvSpPr txBox="1"/>
              <p:nvPr/>
            </p:nvSpPr>
            <p:spPr>
              <a:xfrm>
                <a:off x="5229936" y="2999092"/>
                <a:ext cx="771798" cy="3562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1200" dirty="0">
                    <a:solidFill>
                      <a:srgbClr val="2C5EAA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研發測試</a:t>
                </a:r>
                <a:endParaRPr lang="zh-TW" altLang="en-US" sz="1200" dirty="0"/>
              </a:p>
            </p:txBody>
          </p:sp>
        </p:grpSp>
        <p:pic>
          <p:nvPicPr>
            <p:cNvPr id="513" name="圖片 512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129544" y="4690475"/>
              <a:ext cx="703817" cy="713140"/>
            </a:xfrm>
            <a:prstGeom prst="rect">
              <a:avLst/>
            </a:prstGeom>
          </p:spPr>
        </p:pic>
      </p:grpSp>
      <p:grpSp>
        <p:nvGrpSpPr>
          <p:cNvPr id="516" name="群組 515"/>
          <p:cNvGrpSpPr/>
          <p:nvPr userDrawn="1"/>
        </p:nvGrpSpPr>
        <p:grpSpPr>
          <a:xfrm flipH="1">
            <a:off x="4639683" y="3969698"/>
            <a:ext cx="1219892" cy="914919"/>
            <a:chOff x="5952156" y="2641135"/>
            <a:chExt cx="1176565" cy="1176565"/>
          </a:xfrm>
        </p:grpSpPr>
        <p:sp>
          <p:nvSpPr>
            <p:cNvPr id="517" name="橢圓 516"/>
            <p:cNvSpPr/>
            <p:nvPr/>
          </p:nvSpPr>
          <p:spPr>
            <a:xfrm>
              <a:off x="5952156" y="2641135"/>
              <a:ext cx="1176565" cy="117656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EA5E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800" dirty="0"/>
            </a:p>
          </p:txBody>
        </p:sp>
        <p:sp>
          <p:nvSpPr>
            <p:cNvPr id="518" name="文字方塊 517"/>
            <p:cNvSpPr txBox="1"/>
            <p:nvPr/>
          </p:nvSpPr>
          <p:spPr>
            <a:xfrm>
              <a:off x="6283173" y="3335804"/>
              <a:ext cx="771798" cy="3562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1200" dirty="0">
                  <a:solidFill>
                    <a:srgbClr val="E85298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科技顧問</a:t>
              </a:r>
              <a:endParaRPr lang="zh-TW" altLang="en-US" sz="1200" dirty="0">
                <a:solidFill>
                  <a:srgbClr val="E85298"/>
                </a:solidFill>
              </a:endParaRPr>
            </a:p>
          </p:txBody>
        </p:sp>
        <p:pic>
          <p:nvPicPr>
            <p:cNvPr id="519" name="圖片 518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 flipH="1">
              <a:off x="6309219" y="2835844"/>
              <a:ext cx="462437" cy="461244"/>
            </a:xfrm>
            <a:prstGeom prst="rect">
              <a:avLst/>
            </a:prstGeom>
          </p:spPr>
        </p:pic>
      </p:grpSp>
      <p:pic>
        <p:nvPicPr>
          <p:cNvPr id="576" name="圖片 575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5169" y="288056"/>
            <a:ext cx="1971817" cy="1478863"/>
          </a:xfrm>
          <a:prstGeom prst="rect">
            <a:avLst/>
          </a:prstGeom>
        </p:spPr>
      </p:pic>
      <p:cxnSp>
        <p:nvCxnSpPr>
          <p:cNvPr id="10" name="直線接點 9"/>
          <p:cNvCxnSpPr/>
          <p:nvPr userDrawn="1"/>
        </p:nvCxnSpPr>
        <p:spPr>
          <a:xfrm>
            <a:off x="6594005" y="5008669"/>
            <a:ext cx="5014008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圖片 61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2576717" y="6340372"/>
            <a:ext cx="1482975" cy="191028"/>
          </a:xfrm>
          <a:prstGeom prst="rect">
            <a:avLst/>
          </a:prstGeom>
        </p:spPr>
      </p:pic>
      <p:sp>
        <p:nvSpPr>
          <p:cNvPr id="7" name="標題 6"/>
          <p:cNvSpPr>
            <a:spLocks noGrp="1"/>
          </p:cNvSpPr>
          <p:nvPr>
            <p:ph type="title" hasCustomPrompt="1"/>
          </p:nvPr>
        </p:nvSpPr>
        <p:spPr>
          <a:xfrm>
            <a:off x="6643615" y="2272067"/>
            <a:ext cx="4834448" cy="1716602"/>
          </a:xfrm>
        </p:spPr>
        <p:txBody>
          <a:bodyPr/>
          <a:lstStyle>
            <a:lvl1pPr>
              <a:lnSpc>
                <a:spcPct val="150000"/>
              </a:lnSpc>
              <a:spcBef>
                <a:spcPts val="0"/>
              </a:spcBef>
              <a:defRPr sz="1600" b="1"/>
            </a:lvl1pPr>
          </a:lstStyle>
          <a:p>
            <a:pPr>
              <a:spcBef>
                <a:spcPts val="0"/>
              </a:spcBef>
            </a:pPr>
            <a:r>
              <a:rPr lang="en-US" altLang="zh-TW" sz="1600" dirty="0"/>
              <a:t>XXX</a:t>
            </a:r>
            <a:r>
              <a:rPr lang="zh-TW" altLang="en-US" sz="1600" dirty="0"/>
              <a:t> 職稱</a:t>
            </a:r>
            <a:br>
              <a:rPr lang="zh-TW" altLang="en-US" sz="1600" dirty="0"/>
            </a:br>
            <a:r>
              <a:rPr lang="en-US" altLang="zh-TW" sz="1600" b="0" dirty="0"/>
              <a:t>(</a:t>
            </a:r>
            <a:r>
              <a:rPr lang="zh-TW" altLang="en-US" sz="1600" b="0" dirty="0"/>
              <a:t>填組、部門或領域名稱</a:t>
            </a:r>
            <a:r>
              <a:rPr lang="en-US" altLang="zh-TW" sz="1600" b="0" dirty="0"/>
              <a:t>)</a:t>
            </a:r>
            <a:br>
              <a:rPr lang="en-US" altLang="zh-TW" sz="1600" b="0" dirty="0"/>
            </a:br>
            <a:r>
              <a:rPr lang="en-US" altLang="zh-TW" sz="1600" b="0" dirty="0"/>
              <a:t>+886-3-5912XXX</a:t>
            </a:r>
            <a:br>
              <a:rPr lang="en-US" altLang="zh-TW" sz="1600" b="0" dirty="0"/>
            </a:br>
            <a:r>
              <a:rPr lang="en-US" altLang="zh-TW" sz="1600" b="0" dirty="0"/>
              <a:t>XXXXX@itri.org.tw</a:t>
            </a:r>
            <a:endParaRPr lang="zh-TW" altLang="en-US" dirty="0"/>
          </a:p>
        </p:txBody>
      </p:sp>
      <p:sp>
        <p:nvSpPr>
          <p:cNvPr id="3" name="矩形 2"/>
          <p:cNvSpPr/>
          <p:nvPr userDrawn="1"/>
        </p:nvSpPr>
        <p:spPr bwMode="auto">
          <a:xfrm>
            <a:off x="11073887" y="6644640"/>
            <a:ext cx="1068252" cy="213360"/>
          </a:xfrm>
          <a:prstGeom prst="rect">
            <a:avLst/>
          </a:prstGeom>
          <a:solidFill>
            <a:srgbClr val="00B2B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56021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2800"/>
                                  </p:stCondLst>
                                  <p:iterate type="wd">
                                    <p:tmPct val="45333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"/>
                                        <p:tgtEl>
                                          <p:spTgt spid="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5" grpId="0"/>
      <p:bldP spid="535" grpId="1"/>
      <p:bldP spid="535" grpId="2"/>
      <p:bldP spid="535" grpId="3"/>
      <p:bldP spid="535" grpId="4"/>
      <p:bldP spid="535" grpId="5"/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底(2人、多人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圖片 57">
            <a:extLst>
              <a:ext uri="{FF2B5EF4-FFF2-40B4-BE49-F238E27FC236}">
                <a16:creationId xmlns:a16="http://schemas.microsoft.com/office/drawing/2014/main" xmlns="" id="{3BAA8F78-06EF-DF41-82DB-5BFFD8256B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8972" y="5709595"/>
            <a:ext cx="1994168" cy="1028242"/>
          </a:xfrm>
          <a:prstGeom prst="rect">
            <a:avLst/>
          </a:prstGeom>
        </p:spPr>
      </p:pic>
      <p:sp>
        <p:nvSpPr>
          <p:cNvPr id="456" name="文字方塊 455"/>
          <p:cNvSpPr txBox="1"/>
          <p:nvPr userDrawn="1"/>
        </p:nvSpPr>
        <p:spPr>
          <a:xfrm>
            <a:off x="8253780" y="716887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謝謝</a:t>
            </a:r>
          </a:p>
        </p:txBody>
      </p:sp>
      <p:sp>
        <p:nvSpPr>
          <p:cNvPr id="464" name="Freeform 7"/>
          <p:cNvSpPr>
            <a:spLocks/>
          </p:cNvSpPr>
          <p:nvPr userDrawn="1"/>
        </p:nvSpPr>
        <p:spPr bwMode="auto">
          <a:xfrm>
            <a:off x="7722181" y="4090715"/>
            <a:ext cx="7940" cy="7146"/>
          </a:xfrm>
          <a:custGeom>
            <a:avLst/>
            <a:gdLst/>
            <a:ahLst/>
            <a:cxnLst>
              <a:cxn ang="0">
                <a:pos x="5" y="0"/>
              </a:cxn>
              <a:cxn ang="0">
                <a:pos x="5" y="6"/>
              </a:cxn>
              <a:cxn ang="0">
                <a:pos x="0" y="4"/>
              </a:cxn>
              <a:cxn ang="0">
                <a:pos x="5" y="0"/>
              </a:cxn>
            </a:cxnLst>
            <a:rect l="0" t="0" r="r" b="b"/>
            <a:pathLst>
              <a:path w="5" h="6">
                <a:moveTo>
                  <a:pt x="5" y="0"/>
                </a:moveTo>
                <a:lnTo>
                  <a:pt x="5" y="6"/>
                </a:lnTo>
                <a:lnTo>
                  <a:pt x="0" y="4"/>
                </a:lnTo>
                <a:lnTo>
                  <a:pt x="5" y="0"/>
                </a:lnTo>
                <a:close/>
              </a:path>
            </a:pathLst>
          </a:custGeom>
          <a:solidFill>
            <a:srgbClr val="FF134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lang="en-US" sz="1800" dirty="0"/>
          </a:p>
        </p:txBody>
      </p:sp>
      <p:sp>
        <p:nvSpPr>
          <p:cNvPr id="465" name="Freeform 10"/>
          <p:cNvSpPr>
            <a:spLocks/>
          </p:cNvSpPr>
          <p:nvPr userDrawn="1"/>
        </p:nvSpPr>
        <p:spPr bwMode="auto">
          <a:xfrm>
            <a:off x="7499595" y="4017203"/>
            <a:ext cx="6352" cy="4764"/>
          </a:xfrm>
          <a:custGeom>
            <a:avLst/>
            <a:gdLst/>
            <a:ahLst/>
            <a:cxnLst>
              <a:cxn ang="0">
                <a:pos x="4" y="0"/>
              </a:cxn>
              <a:cxn ang="0">
                <a:pos x="4" y="4"/>
              </a:cxn>
              <a:cxn ang="0">
                <a:pos x="0" y="2"/>
              </a:cxn>
              <a:cxn ang="0">
                <a:pos x="3" y="1"/>
              </a:cxn>
              <a:cxn ang="0">
                <a:pos x="4" y="0"/>
              </a:cxn>
            </a:cxnLst>
            <a:rect l="0" t="0" r="r" b="b"/>
            <a:pathLst>
              <a:path w="4" h="4">
                <a:moveTo>
                  <a:pt x="4" y="0"/>
                </a:moveTo>
                <a:lnTo>
                  <a:pt x="4" y="4"/>
                </a:lnTo>
                <a:lnTo>
                  <a:pt x="0" y="2"/>
                </a:lnTo>
                <a:lnTo>
                  <a:pt x="3" y="1"/>
                </a:lnTo>
                <a:lnTo>
                  <a:pt x="4" y="0"/>
                </a:lnTo>
                <a:close/>
              </a:path>
            </a:pathLst>
          </a:custGeom>
          <a:solidFill>
            <a:srgbClr val="FBE83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lang="en-US" sz="1800" dirty="0"/>
          </a:p>
        </p:txBody>
      </p:sp>
      <p:sp>
        <p:nvSpPr>
          <p:cNvPr id="535" name="文字方塊 534"/>
          <p:cNvSpPr txBox="1"/>
          <p:nvPr userDrawn="1"/>
        </p:nvSpPr>
        <p:spPr>
          <a:xfrm>
            <a:off x="6450571" y="5009383"/>
            <a:ext cx="530063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zh-TW" sz="1100" b="1" spc="-20" baseline="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以上簡報所提供之資訊，在尖端科技發展與產業變動中，無法保證資訊的時效性及完整性，使用者應自行承擔因使用本簡報資料可能產生之任何損害。著作權歸工研院所有，非經</a:t>
            </a:r>
            <a:r>
              <a:rPr lang="zh-TW" altLang="en-US" sz="1100" b="1" spc="-20" baseline="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書面</a:t>
            </a:r>
            <a:r>
              <a:rPr lang="zh-TW" altLang="zh-TW" sz="1100" b="1" spc="-20" baseline="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允許，不得以任何形式進行局部或全部之重製、公開傳輸、改作、散布或其他利用本簡報資料之行為</a:t>
            </a:r>
            <a:r>
              <a:rPr lang="zh-TW" altLang="zh-TW" sz="1100" b="0" spc="-20" baseline="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1100" b="0" spc="-20" baseline="0" dirty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66" name="Freeform 13"/>
          <p:cNvSpPr>
            <a:spLocks/>
          </p:cNvSpPr>
          <p:nvPr userDrawn="1"/>
        </p:nvSpPr>
        <p:spPr bwMode="auto">
          <a:xfrm>
            <a:off x="7388167" y="3263030"/>
            <a:ext cx="4764" cy="3573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3" y="3"/>
              </a:cxn>
              <a:cxn ang="0">
                <a:pos x="0" y="2"/>
              </a:cxn>
              <a:cxn ang="0">
                <a:pos x="2" y="1"/>
              </a:cxn>
              <a:cxn ang="0">
                <a:pos x="3" y="0"/>
              </a:cxn>
            </a:cxnLst>
            <a:rect l="0" t="0" r="r" b="b"/>
            <a:pathLst>
              <a:path w="3" h="3">
                <a:moveTo>
                  <a:pt x="3" y="0"/>
                </a:moveTo>
                <a:lnTo>
                  <a:pt x="3" y="3"/>
                </a:lnTo>
                <a:lnTo>
                  <a:pt x="0" y="2"/>
                </a:lnTo>
                <a:lnTo>
                  <a:pt x="2" y="1"/>
                </a:lnTo>
                <a:lnTo>
                  <a:pt x="3" y="0"/>
                </a:lnTo>
                <a:close/>
              </a:path>
            </a:pathLst>
          </a:custGeom>
          <a:solidFill>
            <a:srgbClr val="BEF917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lang="en-US" sz="1800" dirty="0"/>
          </a:p>
        </p:txBody>
      </p:sp>
      <p:sp>
        <p:nvSpPr>
          <p:cNvPr id="467" name="Freeform 16"/>
          <p:cNvSpPr>
            <a:spLocks/>
          </p:cNvSpPr>
          <p:nvPr userDrawn="1"/>
        </p:nvSpPr>
        <p:spPr bwMode="auto">
          <a:xfrm>
            <a:off x="6507449" y="3177892"/>
            <a:ext cx="3176" cy="2382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2" y="2"/>
              </a:cxn>
              <a:cxn ang="0">
                <a:pos x="0" y="1"/>
              </a:cxn>
              <a:cxn ang="0">
                <a:pos x="0" y="1"/>
              </a:cxn>
              <a:cxn ang="0">
                <a:pos x="1" y="1"/>
              </a:cxn>
              <a:cxn ang="0">
                <a:pos x="2" y="0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2" y="2"/>
                </a:lnTo>
                <a:lnTo>
                  <a:pt x="0" y="1"/>
                </a:lnTo>
                <a:lnTo>
                  <a:pt x="0" y="1"/>
                </a:lnTo>
                <a:lnTo>
                  <a:pt x="1" y="1"/>
                </a:lnTo>
                <a:lnTo>
                  <a:pt x="2" y="0"/>
                </a:lnTo>
                <a:close/>
              </a:path>
            </a:pathLst>
          </a:custGeom>
          <a:solidFill>
            <a:srgbClr val="62E5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lang="en-US" sz="1800" dirty="0"/>
          </a:p>
        </p:txBody>
      </p:sp>
      <p:grpSp>
        <p:nvGrpSpPr>
          <p:cNvPr id="526" name="群組 525"/>
          <p:cNvGrpSpPr/>
          <p:nvPr userDrawn="1"/>
        </p:nvGrpSpPr>
        <p:grpSpPr>
          <a:xfrm>
            <a:off x="390304" y="1460288"/>
            <a:ext cx="5895560" cy="4421670"/>
            <a:chOff x="631064" y="533744"/>
            <a:chExt cx="3570624" cy="3570624"/>
          </a:xfrm>
        </p:grpSpPr>
        <p:sp>
          <p:nvSpPr>
            <p:cNvPr id="459" name="Freeform 7"/>
            <p:cNvSpPr>
              <a:spLocks/>
            </p:cNvSpPr>
            <p:nvPr userDrawn="1"/>
          </p:nvSpPr>
          <p:spPr bwMode="auto">
            <a:xfrm>
              <a:off x="2413399" y="4097222"/>
              <a:ext cx="5955" cy="714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5" y="6"/>
                </a:cxn>
                <a:cxn ang="0">
                  <a:pos x="0" y="4"/>
                </a:cxn>
                <a:cxn ang="0">
                  <a:pos x="5" y="0"/>
                </a:cxn>
              </a:cxnLst>
              <a:rect l="0" t="0" r="r" b="b"/>
              <a:pathLst>
                <a:path w="5" h="6">
                  <a:moveTo>
                    <a:pt x="5" y="0"/>
                  </a:moveTo>
                  <a:lnTo>
                    <a:pt x="5" y="6"/>
                  </a:lnTo>
                  <a:lnTo>
                    <a:pt x="0" y="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134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  <p:sp>
          <p:nvSpPr>
            <p:cNvPr id="460" name="Freeform 10"/>
            <p:cNvSpPr>
              <a:spLocks/>
            </p:cNvSpPr>
            <p:nvPr userDrawn="1"/>
          </p:nvSpPr>
          <p:spPr bwMode="auto">
            <a:xfrm>
              <a:off x="2413994" y="4099604"/>
              <a:ext cx="4764" cy="4764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4"/>
                </a:cxn>
                <a:cxn ang="0">
                  <a:pos x="0" y="2"/>
                </a:cxn>
                <a:cxn ang="0">
                  <a:pos x="3" y="1"/>
                </a:cxn>
                <a:cxn ang="0">
                  <a:pos x="4" y="0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4"/>
                  </a:lnTo>
                  <a:lnTo>
                    <a:pt x="0" y="2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BE83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  <p:sp>
          <p:nvSpPr>
            <p:cNvPr id="461" name="Freeform 13"/>
            <p:cNvSpPr>
              <a:spLocks/>
            </p:cNvSpPr>
            <p:nvPr userDrawn="1"/>
          </p:nvSpPr>
          <p:spPr bwMode="auto">
            <a:xfrm>
              <a:off x="2414590" y="4100795"/>
              <a:ext cx="3573" cy="3573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3" y="3"/>
                </a:cxn>
                <a:cxn ang="0">
                  <a:pos x="0" y="2"/>
                </a:cxn>
                <a:cxn ang="0">
                  <a:pos x="2" y="1"/>
                </a:cxn>
                <a:cxn ang="0">
                  <a:pos x="3" y="0"/>
                </a:cxn>
              </a:cxnLst>
              <a:rect l="0" t="0" r="r" b="b"/>
              <a:pathLst>
                <a:path w="3" h="3">
                  <a:moveTo>
                    <a:pt x="3" y="0"/>
                  </a:moveTo>
                  <a:lnTo>
                    <a:pt x="3" y="3"/>
                  </a:lnTo>
                  <a:lnTo>
                    <a:pt x="0" y="2"/>
                  </a:lnTo>
                  <a:lnTo>
                    <a:pt x="2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EF91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  <p:sp>
          <p:nvSpPr>
            <p:cNvPr id="462" name="Freeform 16"/>
            <p:cNvSpPr>
              <a:spLocks/>
            </p:cNvSpPr>
            <p:nvPr userDrawn="1"/>
          </p:nvSpPr>
          <p:spPr bwMode="auto">
            <a:xfrm>
              <a:off x="2415185" y="4101986"/>
              <a:ext cx="2382" cy="2382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2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2" y="0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2" y="2"/>
                  </a:lnTo>
                  <a:lnTo>
                    <a:pt x="0" y="1"/>
                  </a:lnTo>
                  <a:lnTo>
                    <a:pt x="0" y="1"/>
                  </a:lnTo>
                  <a:lnTo>
                    <a:pt x="1" y="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62E5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  <p:sp>
          <p:nvSpPr>
            <p:cNvPr id="463" name="Freeform 19"/>
            <p:cNvSpPr>
              <a:spLocks/>
            </p:cNvSpPr>
            <p:nvPr userDrawn="1"/>
          </p:nvSpPr>
          <p:spPr bwMode="auto">
            <a:xfrm>
              <a:off x="2415185" y="4101986"/>
              <a:ext cx="2382" cy="2382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0" y="1"/>
                </a:cxn>
                <a:cxn ang="0">
                  <a:pos x="1" y="0"/>
                </a:cxn>
              </a:cxnLst>
              <a:rect l="0" t="0" r="r" b="b"/>
              <a:pathLst>
                <a:path w="2" h="2">
                  <a:moveTo>
                    <a:pt x="1" y="0"/>
                  </a:moveTo>
                  <a:lnTo>
                    <a:pt x="2" y="0"/>
                  </a:lnTo>
                  <a:lnTo>
                    <a:pt x="2" y="2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4D1D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  <p:sp>
          <p:nvSpPr>
            <p:cNvPr id="468" name="Freeform 19"/>
            <p:cNvSpPr>
              <a:spLocks/>
            </p:cNvSpPr>
            <p:nvPr userDrawn="1"/>
          </p:nvSpPr>
          <p:spPr bwMode="auto">
            <a:xfrm>
              <a:off x="2415185" y="1568168"/>
              <a:ext cx="2382" cy="2382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0" y="1"/>
                </a:cxn>
                <a:cxn ang="0">
                  <a:pos x="1" y="0"/>
                </a:cxn>
              </a:cxnLst>
              <a:rect l="0" t="0" r="r" b="b"/>
              <a:pathLst>
                <a:path w="2" h="2">
                  <a:moveTo>
                    <a:pt x="1" y="0"/>
                  </a:moveTo>
                  <a:lnTo>
                    <a:pt x="2" y="0"/>
                  </a:lnTo>
                  <a:lnTo>
                    <a:pt x="2" y="2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4D1D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  <p:sp>
          <p:nvSpPr>
            <p:cNvPr id="469" name="Freeform 7"/>
            <p:cNvSpPr>
              <a:spLocks/>
            </p:cNvSpPr>
            <p:nvPr userDrawn="1"/>
          </p:nvSpPr>
          <p:spPr bwMode="auto">
            <a:xfrm>
              <a:off x="2413399" y="4097222"/>
              <a:ext cx="5955" cy="714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5" y="6"/>
                </a:cxn>
                <a:cxn ang="0">
                  <a:pos x="0" y="4"/>
                </a:cxn>
                <a:cxn ang="0">
                  <a:pos x="5" y="0"/>
                </a:cxn>
              </a:cxnLst>
              <a:rect l="0" t="0" r="r" b="b"/>
              <a:pathLst>
                <a:path w="5" h="6">
                  <a:moveTo>
                    <a:pt x="5" y="0"/>
                  </a:moveTo>
                  <a:lnTo>
                    <a:pt x="5" y="6"/>
                  </a:lnTo>
                  <a:lnTo>
                    <a:pt x="0" y="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134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  <p:sp>
          <p:nvSpPr>
            <p:cNvPr id="470" name="Freeform 10"/>
            <p:cNvSpPr>
              <a:spLocks/>
            </p:cNvSpPr>
            <p:nvPr userDrawn="1"/>
          </p:nvSpPr>
          <p:spPr bwMode="auto">
            <a:xfrm>
              <a:off x="2413994" y="4099604"/>
              <a:ext cx="4764" cy="4764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4"/>
                </a:cxn>
                <a:cxn ang="0">
                  <a:pos x="0" y="2"/>
                </a:cxn>
                <a:cxn ang="0">
                  <a:pos x="3" y="1"/>
                </a:cxn>
                <a:cxn ang="0">
                  <a:pos x="4" y="0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4"/>
                  </a:lnTo>
                  <a:lnTo>
                    <a:pt x="0" y="2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BE83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  <p:sp>
          <p:nvSpPr>
            <p:cNvPr id="471" name="Freeform 13"/>
            <p:cNvSpPr>
              <a:spLocks/>
            </p:cNvSpPr>
            <p:nvPr userDrawn="1"/>
          </p:nvSpPr>
          <p:spPr bwMode="auto">
            <a:xfrm>
              <a:off x="2414590" y="4100795"/>
              <a:ext cx="3573" cy="3573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3" y="3"/>
                </a:cxn>
                <a:cxn ang="0">
                  <a:pos x="0" y="2"/>
                </a:cxn>
                <a:cxn ang="0">
                  <a:pos x="2" y="1"/>
                </a:cxn>
                <a:cxn ang="0">
                  <a:pos x="3" y="0"/>
                </a:cxn>
              </a:cxnLst>
              <a:rect l="0" t="0" r="r" b="b"/>
              <a:pathLst>
                <a:path w="3" h="3">
                  <a:moveTo>
                    <a:pt x="3" y="0"/>
                  </a:moveTo>
                  <a:lnTo>
                    <a:pt x="3" y="3"/>
                  </a:lnTo>
                  <a:lnTo>
                    <a:pt x="0" y="2"/>
                  </a:lnTo>
                  <a:lnTo>
                    <a:pt x="2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EF91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  <p:sp>
          <p:nvSpPr>
            <p:cNvPr id="472" name="Freeform 16"/>
            <p:cNvSpPr>
              <a:spLocks/>
            </p:cNvSpPr>
            <p:nvPr userDrawn="1"/>
          </p:nvSpPr>
          <p:spPr bwMode="auto">
            <a:xfrm>
              <a:off x="2415185" y="4101986"/>
              <a:ext cx="2382" cy="2382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2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2" y="0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2" y="2"/>
                  </a:lnTo>
                  <a:lnTo>
                    <a:pt x="0" y="1"/>
                  </a:lnTo>
                  <a:lnTo>
                    <a:pt x="0" y="1"/>
                  </a:lnTo>
                  <a:lnTo>
                    <a:pt x="1" y="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62E5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  <p:sp>
          <p:nvSpPr>
            <p:cNvPr id="473" name="Freeform 19"/>
            <p:cNvSpPr>
              <a:spLocks/>
            </p:cNvSpPr>
            <p:nvPr userDrawn="1"/>
          </p:nvSpPr>
          <p:spPr bwMode="auto">
            <a:xfrm>
              <a:off x="2415185" y="4101986"/>
              <a:ext cx="2382" cy="2382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0" y="1"/>
                </a:cxn>
                <a:cxn ang="0">
                  <a:pos x="1" y="0"/>
                </a:cxn>
              </a:cxnLst>
              <a:rect l="0" t="0" r="r" b="b"/>
              <a:pathLst>
                <a:path w="2" h="2">
                  <a:moveTo>
                    <a:pt x="1" y="0"/>
                  </a:moveTo>
                  <a:lnTo>
                    <a:pt x="2" y="0"/>
                  </a:lnTo>
                  <a:lnTo>
                    <a:pt x="2" y="2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4D1D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  <p:sp>
          <p:nvSpPr>
            <p:cNvPr id="2" name="橢圓 1"/>
            <p:cNvSpPr/>
            <p:nvPr userDrawn="1"/>
          </p:nvSpPr>
          <p:spPr>
            <a:xfrm>
              <a:off x="631064" y="533744"/>
              <a:ext cx="3570624" cy="35706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800" dirty="0"/>
            </a:p>
          </p:txBody>
        </p:sp>
        <p:sp>
          <p:nvSpPr>
            <p:cNvPr id="538" name="橢圓 537"/>
            <p:cNvSpPr/>
            <p:nvPr userDrawn="1"/>
          </p:nvSpPr>
          <p:spPr>
            <a:xfrm>
              <a:off x="832085" y="935788"/>
              <a:ext cx="3168582" cy="316858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800" dirty="0"/>
            </a:p>
          </p:txBody>
        </p:sp>
        <p:sp>
          <p:nvSpPr>
            <p:cNvPr id="540" name="橢圓 539"/>
            <p:cNvSpPr/>
            <p:nvPr userDrawn="1"/>
          </p:nvSpPr>
          <p:spPr>
            <a:xfrm>
              <a:off x="1083417" y="1438452"/>
              <a:ext cx="2665918" cy="2665916"/>
            </a:xfrm>
            <a:prstGeom prst="ellipse">
              <a:avLst/>
            </a:prstGeom>
            <a:solidFill>
              <a:srgbClr val="EF8FA6"/>
            </a:solidFill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800" dirty="0"/>
            </a:p>
          </p:txBody>
        </p:sp>
        <p:grpSp>
          <p:nvGrpSpPr>
            <p:cNvPr id="490" name="群組 489"/>
            <p:cNvGrpSpPr/>
            <p:nvPr userDrawn="1"/>
          </p:nvGrpSpPr>
          <p:grpSpPr>
            <a:xfrm>
              <a:off x="1579337" y="2430290"/>
              <a:ext cx="1674078" cy="1674078"/>
              <a:chOff x="-1195211" y="5476488"/>
              <a:chExt cx="1674078" cy="1674078"/>
            </a:xfrm>
          </p:grpSpPr>
          <p:sp>
            <p:nvSpPr>
              <p:cNvPr id="520" name="橢圓 519"/>
              <p:cNvSpPr/>
              <p:nvPr userDrawn="1"/>
            </p:nvSpPr>
            <p:spPr>
              <a:xfrm>
                <a:off x="-1195211" y="5476488"/>
                <a:ext cx="1674078" cy="167407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800" dirty="0"/>
              </a:p>
            </p:txBody>
          </p:sp>
          <p:sp>
            <p:nvSpPr>
              <p:cNvPr id="480" name="文字方塊 479"/>
              <p:cNvSpPr txBox="1"/>
              <p:nvPr userDrawn="1"/>
            </p:nvSpPr>
            <p:spPr>
              <a:xfrm>
                <a:off x="-929810" y="5931367"/>
                <a:ext cx="859399" cy="9693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zh-TW" altLang="en-US" sz="1200" b="1" kern="0" dirty="0">
                    <a:solidFill>
                      <a:srgbClr val="EE549C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Arial" pitchFamily="34" charset="0"/>
                  </a:rPr>
                  <a:t>資料整合平台</a:t>
                </a:r>
                <a:endParaRPr lang="en-US" altLang="zh-TW" sz="1200" b="1" kern="0" dirty="0">
                  <a:solidFill>
                    <a:srgbClr val="EE549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endParaRPr>
              </a:p>
              <a:p>
                <a:pPr algn="l">
                  <a:lnSpc>
                    <a:spcPct val="150000"/>
                  </a:lnSpc>
                </a:pPr>
                <a:r>
                  <a:rPr lang="en-US" altLang="zh-TW" sz="1200" b="1" kern="0" dirty="0">
                    <a:solidFill>
                      <a:srgbClr val="EE549C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Arial" pitchFamily="34" charset="0"/>
                  </a:rPr>
                  <a:t>AI</a:t>
                </a:r>
                <a:r>
                  <a:rPr lang="zh-TW" altLang="en-US" sz="1200" b="1" kern="0" dirty="0">
                    <a:solidFill>
                      <a:srgbClr val="EE549C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Arial" pitchFamily="34" charset="0"/>
                  </a:rPr>
                  <a:t>演算法育成平台</a:t>
                </a:r>
                <a:endParaRPr lang="en-US" altLang="zh-TW" sz="1200" b="1" kern="0" dirty="0">
                  <a:solidFill>
                    <a:srgbClr val="EE549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endParaRPr>
              </a:p>
              <a:p>
                <a:pPr algn="l">
                  <a:lnSpc>
                    <a:spcPct val="150000"/>
                  </a:lnSpc>
                </a:pPr>
                <a:r>
                  <a:rPr lang="en-US" altLang="zh-TW" sz="1200" b="1" kern="0" dirty="0" err="1">
                    <a:solidFill>
                      <a:srgbClr val="EE549C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Arial" pitchFamily="34" charset="0"/>
                  </a:rPr>
                  <a:t>AIoT</a:t>
                </a:r>
                <a:r>
                  <a:rPr lang="zh-TW" altLang="en-US" sz="1200" b="1" kern="0" dirty="0">
                    <a:solidFill>
                      <a:srgbClr val="EE549C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Arial" pitchFamily="34" charset="0"/>
                  </a:rPr>
                  <a:t>實驗平台</a:t>
                </a:r>
                <a:endParaRPr lang="en-US" altLang="zh-TW" sz="1200" b="1" kern="0" dirty="0">
                  <a:solidFill>
                    <a:srgbClr val="EE549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endParaRPr>
              </a:p>
              <a:p>
                <a:pPr algn="l">
                  <a:lnSpc>
                    <a:spcPct val="150000"/>
                  </a:lnSpc>
                </a:pPr>
                <a:r>
                  <a:rPr lang="zh-TW" altLang="en-US" sz="1200" b="1" kern="0" dirty="0">
                    <a:solidFill>
                      <a:srgbClr val="EE549C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Arial" pitchFamily="34" charset="0"/>
                  </a:rPr>
                  <a:t>邊緣運算晶片平台</a:t>
                </a:r>
                <a:endParaRPr lang="zh-TW" altLang="en-US" sz="1200" dirty="0">
                  <a:solidFill>
                    <a:srgbClr val="EE549C"/>
                  </a:solidFill>
                </a:endParaRPr>
              </a:p>
            </p:txBody>
          </p:sp>
          <p:sp>
            <p:nvSpPr>
              <p:cNvPr id="549" name="TextBox 24"/>
              <p:cNvSpPr txBox="1"/>
              <p:nvPr userDrawn="1"/>
            </p:nvSpPr>
            <p:spPr>
              <a:xfrm>
                <a:off x="-1002865" y="5738807"/>
                <a:ext cx="1289386" cy="223685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200" b="1" dirty="0">
                    <a:solidFill>
                      <a:schemeClr val="tx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Arial" pitchFamily="34" charset="0"/>
                  </a:rPr>
                  <a:t>基礎科技研發平台</a:t>
                </a:r>
                <a:endParaRPr lang="en-US" sz="1200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endParaRPr>
              </a:p>
            </p:txBody>
          </p:sp>
        </p:grpSp>
        <p:sp>
          <p:nvSpPr>
            <p:cNvPr id="548" name="TextBox 23"/>
            <p:cNvSpPr txBox="1"/>
            <p:nvPr userDrawn="1"/>
          </p:nvSpPr>
          <p:spPr>
            <a:xfrm>
              <a:off x="1785434" y="2338127"/>
              <a:ext cx="1261884" cy="307777"/>
            </a:xfrm>
            <a:prstGeom prst="rect">
              <a:avLst/>
            </a:prstGeom>
            <a:noFill/>
          </p:spPr>
          <p:txBody>
            <a:bodyPr wrap="none" rtlCol="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zh-TW" altLang="en-US" sz="1400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新科技服務業</a:t>
              </a:r>
              <a:endParaRPr 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endParaRPr>
            </a:p>
          </p:txBody>
        </p:sp>
        <p:sp>
          <p:nvSpPr>
            <p:cNvPr id="547" name="TextBox 22"/>
            <p:cNvSpPr txBox="1"/>
            <p:nvPr userDrawn="1"/>
          </p:nvSpPr>
          <p:spPr>
            <a:xfrm>
              <a:off x="1605898" y="1256507"/>
              <a:ext cx="1620957" cy="307777"/>
            </a:xfrm>
            <a:prstGeom prst="rect">
              <a:avLst/>
            </a:prstGeom>
            <a:noFill/>
          </p:spPr>
          <p:txBody>
            <a:bodyPr wrap="none" rtlCol="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zh-TW" altLang="en-US" sz="1400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科技服務解決方案</a:t>
              </a:r>
              <a:endParaRPr 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endParaRPr>
            </a:p>
          </p:txBody>
        </p:sp>
        <p:sp>
          <p:nvSpPr>
            <p:cNvPr id="546" name="TextBox 21"/>
            <p:cNvSpPr txBox="1"/>
            <p:nvPr userDrawn="1"/>
          </p:nvSpPr>
          <p:spPr>
            <a:xfrm>
              <a:off x="1964971" y="758595"/>
              <a:ext cx="902811" cy="307777"/>
            </a:xfrm>
            <a:prstGeom prst="rect">
              <a:avLst/>
            </a:prstGeom>
            <a:noFill/>
          </p:spPr>
          <p:txBody>
            <a:bodyPr wrap="none" rtlCol="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zh-TW" altLang="en-US" sz="1400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應用場域</a:t>
              </a:r>
              <a:endParaRPr 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endParaRPr>
            </a:p>
          </p:txBody>
        </p:sp>
      </p:grpSp>
      <p:grpSp>
        <p:nvGrpSpPr>
          <p:cNvPr id="497" name="群組 496"/>
          <p:cNvGrpSpPr/>
          <p:nvPr userDrawn="1"/>
        </p:nvGrpSpPr>
        <p:grpSpPr>
          <a:xfrm flipH="1">
            <a:off x="815733" y="3969698"/>
            <a:ext cx="1219892" cy="914919"/>
            <a:chOff x="4898920" y="2304424"/>
            <a:chExt cx="1176565" cy="1176565"/>
          </a:xfrm>
        </p:grpSpPr>
        <p:sp>
          <p:nvSpPr>
            <p:cNvPr id="498" name="橢圓 497"/>
            <p:cNvSpPr/>
            <p:nvPr/>
          </p:nvSpPr>
          <p:spPr>
            <a:xfrm>
              <a:off x="4898920" y="2304424"/>
              <a:ext cx="1176565" cy="117656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9A3C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800" dirty="0"/>
            </a:p>
          </p:txBody>
        </p:sp>
        <p:pic>
          <p:nvPicPr>
            <p:cNvPr id="499" name="圖片 49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066052" y="2347824"/>
              <a:ext cx="842304" cy="797046"/>
            </a:xfrm>
            <a:prstGeom prst="rect">
              <a:avLst/>
            </a:prstGeom>
          </p:spPr>
        </p:pic>
        <p:sp>
          <p:nvSpPr>
            <p:cNvPr id="500" name="文字方塊 499"/>
            <p:cNvSpPr txBox="1"/>
            <p:nvPr/>
          </p:nvSpPr>
          <p:spPr>
            <a:xfrm>
              <a:off x="5229936" y="2999093"/>
              <a:ext cx="771798" cy="3562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1200" b="0" dirty="0">
                  <a:solidFill>
                    <a:srgbClr val="9A3CBB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軟體開發</a:t>
              </a:r>
            </a:p>
          </p:txBody>
        </p:sp>
      </p:grpSp>
      <p:grpSp>
        <p:nvGrpSpPr>
          <p:cNvPr id="501" name="群組 500"/>
          <p:cNvGrpSpPr/>
          <p:nvPr userDrawn="1"/>
        </p:nvGrpSpPr>
        <p:grpSpPr>
          <a:xfrm flipH="1">
            <a:off x="1206826" y="2951213"/>
            <a:ext cx="1219892" cy="914919"/>
            <a:chOff x="4725244" y="4138801"/>
            <a:chExt cx="1176565" cy="1176565"/>
          </a:xfrm>
        </p:grpSpPr>
        <p:grpSp>
          <p:nvGrpSpPr>
            <p:cNvPr id="502" name="群組 501"/>
            <p:cNvGrpSpPr/>
            <p:nvPr/>
          </p:nvGrpSpPr>
          <p:grpSpPr>
            <a:xfrm>
              <a:off x="4725244" y="4138801"/>
              <a:ext cx="1176565" cy="1176565"/>
              <a:chOff x="4898920" y="2304424"/>
              <a:chExt cx="1176565" cy="1176565"/>
            </a:xfrm>
          </p:grpSpPr>
          <p:sp>
            <p:nvSpPr>
              <p:cNvPr id="504" name="橢圓 503"/>
              <p:cNvSpPr/>
              <p:nvPr/>
            </p:nvSpPr>
            <p:spPr>
              <a:xfrm>
                <a:off x="4898920" y="2304424"/>
                <a:ext cx="1176565" cy="117656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FF706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800" dirty="0"/>
              </a:p>
            </p:txBody>
          </p:sp>
          <p:sp>
            <p:nvSpPr>
              <p:cNvPr id="505" name="文字方塊 504"/>
              <p:cNvSpPr txBox="1"/>
              <p:nvPr/>
            </p:nvSpPr>
            <p:spPr>
              <a:xfrm>
                <a:off x="5101304" y="2999093"/>
                <a:ext cx="771798" cy="3562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TW" altLang="en-US" sz="1200" dirty="0">
                    <a:solidFill>
                      <a:srgbClr val="E14F3E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系統整合</a:t>
                </a:r>
              </a:p>
            </p:txBody>
          </p:sp>
        </p:grpSp>
        <p:pic>
          <p:nvPicPr>
            <p:cNvPr id="503" name="圖片 50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942691" y="4229285"/>
              <a:ext cx="741672" cy="708932"/>
            </a:xfrm>
            <a:prstGeom prst="rect">
              <a:avLst/>
            </a:prstGeom>
          </p:spPr>
        </p:pic>
      </p:grpSp>
      <p:grpSp>
        <p:nvGrpSpPr>
          <p:cNvPr id="506" name="群組 505"/>
          <p:cNvGrpSpPr/>
          <p:nvPr userDrawn="1"/>
        </p:nvGrpSpPr>
        <p:grpSpPr>
          <a:xfrm flipH="1">
            <a:off x="2719131" y="2556176"/>
            <a:ext cx="1219892" cy="914919"/>
            <a:chOff x="6583680" y="4128073"/>
            <a:chExt cx="1176565" cy="1176565"/>
          </a:xfrm>
        </p:grpSpPr>
        <p:grpSp>
          <p:nvGrpSpPr>
            <p:cNvPr id="507" name="群組 506"/>
            <p:cNvGrpSpPr/>
            <p:nvPr/>
          </p:nvGrpSpPr>
          <p:grpSpPr>
            <a:xfrm>
              <a:off x="6583680" y="4128073"/>
              <a:ext cx="1176565" cy="1176565"/>
              <a:chOff x="4898920" y="2304424"/>
              <a:chExt cx="1176565" cy="1176565"/>
            </a:xfrm>
          </p:grpSpPr>
          <p:sp>
            <p:nvSpPr>
              <p:cNvPr id="509" name="橢圓 508"/>
              <p:cNvSpPr/>
              <p:nvPr/>
            </p:nvSpPr>
            <p:spPr>
              <a:xfrm>
                <a:off x="4898920" y="2304424"/>
                <a:ext cx="1176565" cy="117656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00A48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800" dirty="0"/>
              </a:p>
            </p:txBody>
          </p:sp>
          <p:sp>
            <p:nvSpPr>
              <p:cNvPr id="510" name="文字方塊 509"/>
              <p:cNvSpPr txBox="1"/>
              <p:nvPr/>
            </p:nvSpPr>
            <p:spPr>
              <a:xfrm>
                <a:off x="5229936" y="2999093"/>
                <a:ext cx="771798" cy="3562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1200" dirty="0">
                    <a:solidFill>
                      <a:srgbClr val="00A48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科技平台</a:t>
                </a:r>
              </a:p>
            </p:txBody>
          </p:sp>
        </p:grpSp>
        <p:pic>
          <p:nvPicPr>
            <p:cNvPr id="508" name="圖片 50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801127" y="4307646"/>
              <a:ext cx="741672" cy="476453"/>
            </a:xfrm>
            <a:prstGeom prst="rect">
              <a:avLst/>
            </a:prstGeom>
          </p:spPr>
        </p:pic>
      </p:grpSp>
      <p:grpSp>
        <p:nvGrpSpPr>
          <p:cNvPr id="511" name="群組 510"/>
          <p:cNvGrpSpPr/>
          <p:nvPr userDrawn="1"/>
        </p:nvGrpSpPr>
        <p:grpSpPr>
          <a:xfrm flipH="1">
            <a:off x="4213978" y="2951213"/>
            <a:ext cx="1219892" cy="914919"/>
            <a:chOff x="6893170" y="4598593"/>
            <a:chExt cx="1176565" cy="1176565"/>
          </a:xfrm>
        </p:grpSpPr>
        <p:grpSp>
          <p:nvGrpSpPr>
            <p:cNvPr id="512" name="群組 511"/>
            <p:cNvGrpSpPr/>
            <p:nvPr/>
          </p:nvGrpSpPr>
          <p:grpSpPr>
            <a:xfrm>
              <a:off x="6893170" y="4598593"/>
              <a:ext cx="1176565" cy="1176565"/>
              <a:chOff x="4898920" y="2304423"/>
              <a:chExt cx="1176565" cy="1176565"/>
            </a:xfrm>
          </p:grpSpPr>
          <p:sp>
            <p:nvSpPr>
              <p:cNvPr id="514" name="橢圓 513"/>
              <p:cNvSpPr/>
              <p:nvPr/>
            </p:nvSpPr>
            <p:spPr>
              <a:xfrm>
                <a:off x="4898920" y="2304423"/>
                <a:ext cx="1176565" cy="117656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800" dirty="0"/>
              </a:p>
            </p:txBody>
          </p:sp>
          <p:sp>
            <p:nvSpPr>
              <p:cNvPr id="515" name="文字方塊 514"/>
              <p:cNvSpPr txBox="1"/>
              <p:nvPr/>
            </p:nvSpPr>
            <p:spPr>
              <a:xfrm>
                <a:off x="5229936" y="2999092"/>
                <a:ext cx="771798" cy="3562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1200" dirty="0">
                    <a:solidFill>
                      <a:srgbClr val="2C5EAA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研發測試</a:t>
                </a:r>
                <a:endParaRPr lang="zh-TW" altLang="en-US" sz="1200" dirty="0"/>
              </a:p>
            </p:txBody>
          </p:sp>
        </p:grpSp>
        <p:pic>
          <p:nvPicPr>
            <p:cNvPr id="513" name="圖片 512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129544" y="4690475"/>
              <a:ext cx="703817" cy="713140"/>
            </a:xfrm>
            <a:prstGeom prst="rect">
              <a:avLst/>
            </a:prstGeom>
          </p:spPr>
        </p:pic>
      </p:grpSp>
      <p:grpSp>
        <p:nvGrpSpPr>
          <p:cNvPr id="516" name="群組 515"/>
          <p:cNvGrpSpPr/>
          <p:nvPr userDrawn="1"/>
        </p:nvGrpSpPr>
        <p:grpSpPr>
          <a:xfrm flipH="1">
            <a:off x="4639683" y="3969698"/>
            <a:ext cx="1219892" cy="914919"/>
            <a:chOff x="5952156" y="2641135"/>
            <a:chExt cx="1176565" cy="1176565"/>
          </a:xfrm>
        </p:grpSpPr>
        <p:sp>
          <p:nvSpPr>
            <p:cNvPr id="517" name="橢圓 516"/>
            <p:cNvSpPr/>
            <p:nvPr/>
          </p:nvSpPr>
          <p:spPr>
            <a:xfrm>
              <a:off x="5952156" y="2641135"/>
              <a:ext cx="1176565" cy="117656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EA5E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800" dirty="0"/>
            </a:p>
          </p:txBody>
        </p:sp>
        <p:sp>
          <p:nvSpPr>
            <p:cNvPr id="518" name="文字方塊 517"/>
            <p:cNvSpPr txBox="1"/>
            <p:nvPr/>
          </p:nvSpPr>
          <p:spPr>
            <a:xfrm>
              <a:off x="6283173" y="3335804"/>
              <a:ext cx="771798" cy="3562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1200" dirty="0">
                  <a:solidFill>
                    <a:srgbClr val="E85298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科技顧問</a:t>
              </a:r>
              <a:endParaRPr lang="zh-TW" altLang="en-US" sz="1200" dirty="0">
                <a:solidFill>
                  <a:srgbClr val="E85298"/>
                </a:solidFill>
              </a:endParaRPr>
            </a:p>
          </p:txBody>
        </p:sp>
        <p:pic>
          <p:nvPicPr>
            <p:cNvPr id="519" name="圖片 518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 flipH="1">
              <a:off x="6309219" y="2835844"/>
              <a:ext cx="462437" cy="461244"/>
            </a:xfrm>
            <a:prstGeom prst="rect">
              <a:avLst/>
            </a:prstGeom>
          </p:spPr>
        </p:pic>
      </p:grpSp>
      <p:pic>
        <p:nvPicPr>
          <p:cNvPr id="576" name="圖片 575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5169" y="288056"/>
            <a:ext cx="1971817" cy="1478863"/>
          </a:xfrm>
          <a:prstGeom prst="rect">
            <a:avLst/>
          </a:prstGeom>
        </p:spPr>
      </p:pic>
      <p:cxnSp>
        <p:nvCxnSpPr>
          <p:cNvPr id="10" name="直線接點 9"/>
          <p:cNvCxnSpPr/>
          <p:nvPr userDrawn="1"/>
        </p:nvCxnSpPr>
        <p:spPr>
          <a:xfrm>
            <a:off x="6594005" y="5008669"/>
            <a:ext cx="5014008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圖片 61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2576717" y="6340372"/>
            <a:ext cx="1482975" cy="191028"/>
          </a:xfrm>
          <a:prstGeom prst="rect">
            <a:avLst/>
          </a:prstGeom>
        </p:spPr>
      </p:pic>
      <p:sp>
        <p:nvSpPr>
          <p:cNvPr id="3" name="矩形 2"/>
          <p:cNvSpPr/>
          <p:nvPr userDrawn="1"/>
        </p:nvSpPr>
        <p:spPr bwMode="auto">
          <a:xfrm>
            <a:off x="11073887" y="6644640"/>
            <a:ext cx="1068252" cy="213360"/>
          </a:xfrm>
          <a:prstGeom prst="rect">
            <a:avLst/>
          </a:prstGeom>
          <a:solidFill>
            <a:srgbClr val="00B2B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60" name="文字版面配置區 7"/>
          <p:cNvSpPr>
            <a:spLocks noGrp="1"/>
          </p:cNvSpPr>
          <p:nvPr>
            <p:ph type="body" sz="quarter" idx="10" hasCustomPrompt="1"/>
          </p:nvPr>
        </p:nvSpPr>
        <p:spPr>
          <a:xfrm>
            <a:off x="6575615" y="1735106"/>
            <a:ext cx="5032396" cy="1376805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200" b="1">
                <a:latin typeface="+mj-lt"/>
                <a:ea typeface="+mn-ea"/>
              </a:defRPr>
            </a:lvl1pPr>
          </a:lstStyle>
          <a:p>
            <a:pPr lvl="0"/>
            <a:r>
              <a:rPr lang="zh-TW" altLang="en-US" dirty="0"/>
              <a:t>蘇孟宗</a:t>
            </a:r>
            <a:endParaRPr lang="en-US" altLang="zh-TW" dirty="0"/>
          </a:p>
          <a:p>
            <a:pPr lvl="0"/>
            <a:r>
              <a:rPr lang="zh-TW" altLang="en-US" dirty="0"/>
              <a:t>填組、部門名稱 </a:t>
            </a:r>
            <a:r>
              <a:rPr lang="en-US" altLang="zh-TW" dirty="0"/>
              <a:t>(</a:t>
            </a:r>
            <a:r>
              <a:rPr lang="zh-TW" altLang="en-US" dirty="0"/>
              <a:t> 選填 </a:t>
            </a:r>
            <a:r>
              <a:rPr lang="en-US" altLang="zh-TW" dirty="0"/>
              <a:t>)</a:t>
            </a:r>
          </a:p>
          <a:p>
            <a:pPr lvl="0"/>
            <a:r>
              <a:rPr lang="en-US" altLang="zh-TW" dirty="0"/>
              <a:t>+886 XXXXXX</a:t>
            </a:r>
          </a:p>
          <a:p>
            <a:pPr lvl="0"/>
            <a:r>
              <a:rPr lang="en-US" altLang="zh-TW" dirty="0"/>
              <a:t>XXXX@itri.org.tw</a:t>
            </a:r>
          </a:p>
        </p:txBody>
      </p:sp>
      <p:sp>
        <p:nvSpPr>
          <p:cNvPr id="63" name="文字版面配置區 7"/>
          <p:cNvSpPr>
            <a:spLocks noGrp="1"/>
          </p:cNvSpPr>
          <p:nvPr>
            <p:ph type="body" sz="quarter" idx="11" hasCustomPrompt="1"/>
          </p:nvPr>
        </p:nvSpPr>
        <p:spPr>
          <a:xfrm>
            <a:off x="6576974" y="3294541"/>
            <a:ext cx="5031039" cy="1376805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200" b="1">
                <a:latin typeface="+mj-lt"/>
                <a:ea typeface="+mn-ea"/>
              </a:defRPr>
            </a:lvl1pPr>
          </a:lstStyle>
          <a:p>
            <a:pPr lvl="0"/>
            <a:r>
              <a:rPr lang="zh-TW" altLang="en-US" dirty="0"/>
              <a:t>蘇孟宗</a:t>
            </a:r>
            <a:endParaRPr lang="en-US" altLang="zh-TW" dirty="0"/>
          </a:p>
          <a:p>
            <a:pPr lvl="0"/>
            <a:r>
              <a:rPr lang="zh-TW" altLang="en-US" dirty="0"/>
              <a:t>填組、部門名稱 </a:t>
            </a:r>
            <a:r>
              <a:rPr lang="en-US" altLang="zh-TW" dirty="0"/>
              <a:t>(</a:t>
            </a:r>
            <a:r>
              <a:rPr lang="zh-TW" altLang="en-US" dirty="0"/>
              <a:t> 選填 </a:t>
            </a:r>
            <a:r>
              <a:rPr lang="en-US" altLang="zh-TW" dirty="0"/>
              <a:t>)</a:t>
            </a:r>
          </a:p>
          <a:p>
            <a:pPr lvl="0"/>
            <a:r>
              <a:rPr lang="en-US" altLang="zh-TW" dirty="0"/>
              <a:t>+886 XXXXXX</a:t>
            </a:r>
          </a:p>
          <a:p>
            <a:pPr lvl="0"/>
            <a:r>
              <a:rPr lang="en-US" altLang="zh-TW" dirty="0"/>
              <a:t>XXXX@itri.org.tw</a:t>
            </a:r>
          </a:p>
        </p:txBody>
      </p:sp>
    </p:spTree>
    <p:extLst>
      <p:ext uri="{BB962C8B-B14F-4D97-AF65-F5344CB8AC3E}">
        <p14:creationId xmlns:p14="http://schemas.microsoft.com/office/powerpoint/2010/main" val="931063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2800"/>
                                  </p:stCondLst>
                                  <p:iterate type="wd">
                                    <p:tmPct val="45333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"/>
                                        <p:tgtEl>
                                          <p:spTgt spid="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5" grpId="0"/>
      <p:bldP spid="535" grpId="1"/>
      <p:bldP spid="535" grpId="2"/>
      <p:bldP spid="535" grpId="3"/>
      <p:bldP spid="535" grpId="4"/>
      <p:bldP spid="535" grpId="5"/>
    </p:bld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底(3-4人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圖片 57">
            <a:extLst>
              <a:ext uri="{FF2B5EF4-FFF2-40B4-BE49-F238E27FC236}">
                <a16:creationId xmlns:a16="http://schemas.microsoft.com/office/drawing/2014/main" xmlns="" id="{3BAA8F78-06EF-DF41-82DB-5BFFD8256B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8972" y="5709595"/>
            <a:ext cx="1994168" cy="1028242"/>
          </a:xfrm>
          <a:prstGeom prst="rect">
            <a:avLst/>
          </a:prstGeom>
        </p:spPr>
      </p:pic>
      <p:sp>
        <p:nvSpPr>
          <p:cNvPr id="456" name="文字方塊 455"/>
          <p:cNvSpPr txBox="1"/>
          <p:nvPr userDrawn="1"/>
        </p:nvSpPr>
        <p:spPr>
          <a:xfrm>
            <a:off x="8253780" y="716887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謝謝</a:t>
            </a:r>
          </a:p>
        </p:txBody>
      </p:sp>
      <p:sp>
        <p:nvSpPr>
          <p:cNvPr id="464" name="Freeform 7"/>
          <p:cNvSpPr>
            <a:spLocks/>
          </p:cNvSpPr>
          <p:nvPr userDrawn="1"/>
        </p:nvSpPr>
        <p:spPr bwMode="auto">
          <a:xfrm>
            <a:off x="7722181" y="4090715"/>
            <a:ext cx="7940" cy="7146"/>
          </a:xfrm>
          <a:custGeom>
            <a:avLst/>
            <a:gdLst/>
            <a:ahLst/>
            <a:cxnLst>
              <a:cxn ang="0">
                <a:pos x="5" y="0"/>
              </a:cxn>
              <a:cxn ang="0">
                <a:pos x="5" y="6"/>
              </a:cxn>
              <a:cxn ang="0">
                <a:pos x="0" y="4"/>
              </a:cxn>
              <a:cxn ang="0">
                <a:pos x="5" y="0"/>
              </a:cxn>
            </a:cxnLst>
            <a:rect l="0" t="0" r="r" b="b"/>
            <a:pathLst>
              <a:path w="5" h="6">
                <a:moveTo>
                  <a:pt x="5" y="0"/>
                </a:moveTo>
                <a:lnTo>
                  <a:pt x="5" y="6"/>
                </a:lnTo>
                <a:lnTo>
                  <a:pt x="0" y="4"/>
                </a:lnTo>
                <a:lnTo>
                  <a:pt x="5" y="0"/>
                </a:lnTo>
                <a:close/>
              </a:path>
            </a:pathLst>
          </a:custGeom>
          <a:solidFill>
            <a:srgbClr val="FF134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lang="en-US" sz="1800" dirty="0"/>
          </a:p>
        </p:txBody>
      </p:sp>
      <p:sp>
        <p:nvSpPr>
          <p:cNvPr id="465" name="Freeform 10"/>
          <p:cNvSpPr>
            <a:spLocks/>
          </p:cNvSpPr>
          <p:nvPr userDrawn="1"/>
        </p:nvSpPr>
        <p:spPr bwMode="auto">
          <a:xfrm>
            <a:off x="7499595" y="4017203"/>
            <a:ext cx="6352" cy="4764"/>
          </a:xfrm>
          <a:custGeom>
            <a:avLst/>
            <a:gdLst/>
            <a:ahLst/>
            <a:cxnLst>
              <a:cxn ang="0">
                <a:pos x="4" y="0"/>
              </a:cxn>
              <a:cxn ang="0">
                <a:pos x="4" y="4"/>
              </a:cxn>
              <a:cxn ang="0">
                <a:pos x="0" y="2"/>
              </a:cxn>
              <a:cxn ang="0">
                <a:pos x="3" y="1"/>
              </a:cxn>
              <a:cxn ang="0">
                <a:pos x="4" y="0"/>
              </a:cxn>
            </a:cxnLst>
            <a:rect l="0" t="0" r="r" b="b"/>
            <a:pathLst>
              <a:path w="4" h="4">
                <a:moveTo>
                  <a:pt x="4" y="0"/>
                </a:moveTo>
                <a:lnTo>
                  <a:pt x="4" y="4"/>
                </a:lnTo>
                <a:lnTo>
                  <a:pt x="0" y="2"/>
                </a:lnTo>
                <a:lnTo>
                  <a:pt x="3" y="1"/>
                </a:lnTo>
                <a:lnTo>
                  <a:pt x="4" y="0"/>
                </a:lnTo>
                <a:close/>
              </a:path>
            </a:pathLst>
          </a:custGeom>
          <a:solidFill>
            <a:srgbClr val="FBE83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lang="en-US" sz="1800" dirty="0"/>
          </a:p>
        </p:txBody>
      </p:sp>
      <p:sp>
        <p:nvSpPr>
          <p:cNvPr id="535" name="文字方塊 534"/>
          <p:cNvSpPr txBox="1"/>
          <p:nvPr userDrawn="1"/>
        </p:nvSpPr>
        <p:spPr>
          <a:xfrm>
            <a:off x="6450571" y="5009383"/>
            <a:ext cx="530063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zh-TW" sz="1100" b="1" spc="-20" baseline="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以上簡報所提供之資訊，在尖端科技發展與產業變動中，無法保證資訊的時效性及完整性，使用者應自行承擔因使用本簡報資料可能產生之任何損害。著作權歸工研院所有，非經</a:t>
            </a:r>
            <a:r>
              <a:rPr lang="zh-TW" altLang="en-US" sz="1100" b="1" spc="-20" baseline="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書面</a:t>
            </a:r>
            <a:r>
              <a:rPr lang="zh-TW" altLang="zh-TW" sz="1100" b="1" spc="-20" baseline="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允許，不得以任何形式進行局部或全部之重製、公開傳輸、改作、散布或其他利用本簡報資料之行為</a:t>
            </a:r>
            <a:r>
              <a:rPr lang="zh-TW" altLang="zh-TW" sz="1100" b="0" spc="-20" baseline="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1100" b="0" spc="-20" baseline="0" dirty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66" name="Freeform 13"/>
          <p:cNvSpPr>
            <a:spLocks/>
          </p:cNvSpPr>
          <p:nvPr userDrawn="1"/>
        </p:nvSpPr>
        <p:spPr bwMode="auto">
          <a:xfrm>
            <a:off x="7388167" y="3263030"/>
            <a:ext cx="4764" cy="3573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3" y="3"/>
              </a:cxn>
              <a:cxn ang="0">
                <a:pos x="0" y="2"/>
              </a:cxn>
              <a:cxn ang="0">
                <a:pos x="2" y="1"/>
              </a:cxn>
              <a:cxn ang="0">
                <a:pos x="3" y="0"/>
              </a:cxn>
            </a:cxnLst>
            <a:rect l="0" t="0" r="r" b="b"/>
            <a:pathLst>
              <a:path w="3" h="3">
                <a:moveTo>
                  <a:pt x="3" y="0"/>
                </a:moveTo>
                <a:lnTo>
                  <a:pt x="3" y="3"/>
                </a:lnTo>
                <a:lnTo>
                  <a:pt x="0" y="2"/>
                </a:lnTo>
                <a:lnTo>
                  <a:pt x="2" y="1"/>
                </a:lnTo>
                <a:lnTo>
                  <a:pt x="3" y="0"/>
                </a:lnTo>
                <a:close/>
              </a:path>
            </a:pathLst>
          </a:custGeom>
          <a:solidFill>
            <a:srgbClr val="BEF917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lang="en-US" sz="1800" dirty="0"/>
          </a:p>
        </p:txBody>
      </p:sp>
      <p:sp>
        <p:nvSpPr>
          <p:cNvPr id="467" name="Freeform 16"/>
          <p:cNvSpPr>
            <a:spLocks/>
          </p:cNvSpPr>
          <p:nvPr userDrawn="1"/>
        </p:nvSpPr>
        <p:spPr bwMode="auto">
          <a:xfrm>
            <a:off x="6507449" y="3177892"/>
            <a:ext cx="3176" cy="2382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2" y="2"/>
              </a:cxn>
              <a:cxn ang="0">
                <a:pos x="0" y="1"/>
              </a:cxn>
              <a:cxn ang="0">
                <a:pos x="0" y="1"/>
              </a:cxn>
              <a:cxn ang="0">
                <a:pos x="1" y="1"/>
              </a:cxn>
              <a:cxn ang="0">
                <a:pos x="2" y="0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2" y="2"/>
                </a:lnTo>
                <a:lnTo>
                  <a:pt x="0" y="1"/>
                </a:lnTo>
                <a:lnTo>
                  <a:pt x="0" y="1"/>
                </a:lnTo>
                <a:lnTo>
                  <a:pt x="1" y="1"/>
                </a:lnTo>
                <a:lnTo>
                  <a:pt x="2" y="0"/>
                </a:lnTo>
                <a:close/>
              </a:path>
            </a:pathLst>
          </a:custGeom>
          <a:solidFill>
            <a:srgbClr val="62E5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lang="en-US" sz="1800" dirty="0"/>
          </a:p>
        </p:txBody>
      </p:sp>
      <p:grpSp>
        <p:nvGrpSpPr>
          <p:cNvPr id="526" name="群組 525"/>
          <p:cNvGrpSpPr/>
          <p:nvPr userDrawn="1"/>
        </p:nvGrpSpPr>
        <p:grpSpPr>
          <a:xfrm>
            <a:off x="390304" y="1460288"/>
            <a:ext cx="5895560" cy="4421670"/>
            <a:chOff x="631064" y="533744"/>
            <a:chExt cx="3570624" cy="3570624"/>
          </a:xfrm>
        </p:grpSpPr>
        <p:sp>
          <p:nvSpPr>
            <p:cNvPr id="459" name="Freeform 7"/>
            <p:cNvSpPr>
              <a:spLocks/>
            </p:cNvSpPr>
            <p:nvPr userDrawn="1"/>
          </p:nvSpPr>
          <p:spPr bwMode="auto">
            <a:xfrm>
              <a:off x="2413399" y="4097222"/>
              <a:ext cx="5955" cy="714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5" y="6"/>
                </a:cxn>
                <a:cxn ang="0">
                  <a:pos x="0" y="4"/>
                </a:cxn>
                <a:cxn ang="0">
                  <a:pos x="5" y="0"/>
                </a:cxn>
              </a:cxnLst>
              <a:rect l="0" t="0" r="r" b="b"/>
              <a:pathLst>
                <a:path w="5" h="6">
                  <a:moveTo>
                    <a:pt x="5" y="0"/>
                  </a:moveTo>
                  <a:lnTo>
                    <a:pt x="5" y="6"/>
                  </a:lnTo>
                  <a:lnTo>
                    <a:pt x="0" y="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134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  <p:sp>
          <p:nvSpPr>
            <p:cNvPr id="460" name="Freeform 10"/>
            <p:cNvSpPr>
              <a:spLocks/>
            </p:cNvSpPr>
            <p:nvPr userDrawn="1"/>
          </p:nvSpPr>
          <p:spPr bwMode="auto">
            <a:xfrm>
              <a:off x="2413994" y="4099604"/>
              <a:ext cx="4764" cy="4764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4"/>
                </a:cxn>
                <a:cxn ang="0">
                  <a:pos x="0" y="2"/>
                </a:cxn>
                <a:cxn ang="0">
                  <a:pos x="3" y="1"/>
                </a:cxn>
                <a:cxn ang="0">
                  <a:pos x="4" y="0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4"/>
                  </a:lnTo>
                  <a:lnTo>
                    <a:pt x="0" y="2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BE83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  <p:sp>
          <p:nvSpPr>
            <p:cNvPr id="461" name="Freeform 13"/>
            <p:cNvSpPr>
              <a:spLocks/>
            </p:cNvSpPr>
            <p:nvPr userDrawn="1"/>
          </p:nvSpPr>
          <p:spPr bwMode="auto">
            <a:xfrm>
              <a:off x="2414590" y="4100795"/>
              <a:ext cx="3573" cy="3573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3" y="3"/>
                </a:cxn>
                <a:cxn ang="0">
                  <a:pos x="0" y="2"/>
                </a:cxn>
                <a:cxn ang="0">
                  <a:pos x="2" y="1"/>
                </a:cxn>
                <a:cxn ang="0">
                  <a:pos x="3" y="0"/>
                </a:cxn>
              </a:cxnLst>
              <a:rect l="0" t="0" r="r" b="b"/>
              <a:pathLst>
                <a:path w="3" h="3">
                  <a:moveTo>
                    <a:pt x="3" y="0"/>
                  </a:moveTo>
                  <a:lnTo>
                    <a:pt x="3" y="3"/>
                  </a:lnTo>
                  <a:lnTo>
                    <a:pt x="0" y="2"/>
                  </a:lnTo>
                  <a:lnTo>
                    <a:pt x="2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EF91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  <p:sp>
          <p:nvSpPr>
            <p:cNvPr id="462" name="Freeform 16"/>
            <p:cNvSpPr>
              <a:spLocks/>
            </p:cNvSpPr>
            <p:nvPr userDrawn="1"/>
          </p:nvSpPr>
          <p:spPr bwMode="auto">
            <a:xfrm>
              <a:off x="2415185" y="4101986"/>
              <a:ext cx="2382" cy="2382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2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2" y="0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2" y="2"/>
                  </a:lnTo>
                  <a:lnTo>
                    <a:pt x="0" y="1"/>
                  </a:lnTo>
                  <a:lnTo>
                    <a:pt x="0" y="1"/>
                  </a:lnTo>
                  <a:lnTo>
                    <a:pt x="1" y="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62E5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  <p:sp>
          <p:nvSpPr>
            <p:cNvPr id="463" name="Freeform 19"/>
            <p:cNvSpPr>
              <a:spLocks/>
            </p:cNvSpPr>
            <p:nvPr userDrawn="1"/>
          </p:nvSpPr>
          <p:spPr bwMode="auto">
            <a:xfrm>
              <a:off x="2415185" y="4101986"/>
              <a:ext cx="2382" cy="2382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0" y="1"/>
                </a:cxn>
                <a:cxn ang="0">
                  <a:pos x="1" y="0"/>
                </a:cxn>
              </a:cxnLst>
              <a:rect l="0" t="0" r="r" b="b"/>
              <a:pathLst>
                <a:path w="2" h="2">
                  <a:moveTo>
                    <a:pt x="1" y="0"/>
                  </a:moveTo>
                  <a:lnTo>
                    <a:pt x="2" y="0"/>
                  </a:lnTo>
                  <a:lnTo>
                    <a:pt x="2" y="2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4D1D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  <p:sp>
          <p:nvSpPr>
            <p:cNvPr id="468" name="Freeform 19"/>
            <p:cNvSpPr>
              <a:spLocks/>
            </p:cNvSpPr>
            <p:nvPr userDrawn="1"/>
          </p:nvSpPr>
          <p:spPr bwMode="auto">
            <a:xfrm>
              <a:off x="2415185" y="1568168"/>
              <a:ext cx="2382" cy="2382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0" y="1"/>
                </a:cxn>
                <a:cxn ang="0">
                  <a:pos x="1" y="0"/>
                </a:cxn>
              </a:cxnLst>
              <a:rect l="0" t="0" r="r" b="b"/>
              <a:pathLst>
                <a:path w="2" h="2">
                  <a:moveTo>
                    <a:pt x="1" y="0"/>
                  </a:moveTo>
                  <a:lnTo>
                    <a:pt x="2" y="0"/>
                  </a:lnTo>
                  <a:lnTo>
                    <a:pt x="2" y="2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4D1D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  <p:sp>
          <p:nvSpPr>
            <p:cNvPr id="469" name="Freeform 7"/>
            <p:cNvSpPr>
              <a:spLocks/>
            </p:cNvSpPr>
            <p:nvPr userDrawn="1"/>
          </p:nvSpPr>
          <p:spPr bwMode="auto">
            <a:xfrm>
              <a:off x="2413399" y="4097222"/>
              <a:ext cx="5955" cy="714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5" y="6"/>
                </a:cxn>
                <a:cxn ang="0">
                  <a:pos x="0" y="4"/>
                </a:cxn>
                <a:cxn ang="0">
                  <a:pos x="5" y="0"/>
                </a:cxn>
              </a:cxnLst>
              <a:rect l="0" t="0" r="r" b="b"/>
              <a:pathLst>
                <a:path w="5" h="6">
                  <a:moveTo>
                    <a:pt x="5" y="0"/>
                  </a:moveTo>
                  <a:lnTo>
                    <a:pt x="5" y="6"/>
                  </a:lnTo>
                  <a:lnTo>
                    <a:pt x="0" y="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134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  <p:sp>
          <p:nvSpPr>
            <p:cNvPr id="470" name="Freeform 10"/>
            <p:cNvSpPr>
              <a:spLocks/>
            </p:cNvSpPr>
            <p:nvPr userDrawn="1"/>
          </p:nvSpPr>
          <p:spPr bwMode="auto">
            <a:xfrm>
              <a:off x="2413994" y="4099604"/>
              <a:ext cx="4764" cy="4764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4"/>
                </a:cxn>
                <a:cxn ang="0">
                  <a:pos x="0" y="2"/>
                </a:cxn>
                <a:cxn ang="0">
                  <a:pos x="3" y="1"/>
                </a:cxn>
                <a:cxn ang="0">
                  <a:pos x="4" y="0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4"/>
                  </a:lnTo>
                  <a:lnTo>
                    <a:pt x="0" y="2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BE83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  <p:sp>
          <p:nvSpPr>
            <p:cNvPr id="471" name="Freeform 13"/>
            <p:cNvSpPr>
              <a:spLocks/>
            </p:cNvSpPr>
            <p:nvPr userDrawn="1"/>
          </p:nvSpPr>
          <p:spPr bwMode="auto">
            <a:xfrm>
              <a:off x="2414590" y="4100795"/>
              <a:ext cx="3573" cy="3573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3" y="3"/>
                </a:cxn>
                <a:cxn ang="0">
                  <a:pos x="0" y="2"/>
                </a:cxn>
                <a:cxn ang="0">
                  <a:pos x="2" y="1"/>
                </a:cxn>
                <a:cxn ang="0">
                  <a:pos x="3" y="0"/>
                </a:cxn>
              </a:cxnLst>
              <a:rect l="0" t="0" r="r" b="b"/>
              <a:pathLst>
                <a:path w="3" h="3">
                  <a:moveTo>
                    <a:pt x="3" y="0"/>
                  </a:moveTo>
                  <a:lnTo>
                    <a:pt x="3" y="3"/>
                  </a:lnTo>
                  <a:lnTo>
                    <a:pt x="0" y="2"/>
                  </a:lnTo>
                  <a:lnTo>
                    <a:pt x="2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EF91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  <p:sp>
          <p:nvSpPr>
            <p:cNvPr id="472" name="Freeform 16"/>
            <p:cNvSpPr>
              <a:spLocks/>
            </p:cNvSpPr>
            <p:nvPr userDrawn="1"/>
          </p:nvSpPr>
          <p:spPr bwMode="auto">
            <a:xfrm>
              <a:off x="2415185" y="4101986"/>
              <a:ext cx="2382" cy="2382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2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2" y="0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2" y="2"/>
                  </a:lnTo>
                  <a:lnTo>
                    <a:pt x="0" y="1"/>
                  </a:lnTo>
                  <a:lnTo>
                    <a:pt x="0" y="1"/>
                  </a:lnTo>
                  <a:lnTo>
                    <a:pt x="1" y="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62E5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  <p:sp>
          <p:nvSpPr>
            <p:cNvPr id="473" name="Freeform 19"/>
            <p:cNvSpPr>
              <a:spLocks/>
            </p:cNvSpPr>
            <p:nvPr userDrawn="1"/>
          </p:nvSpPr>
          <p:spPr bwMode="auto">
            <a:xfrm>
              <a:off x="2415185" y="4101986"/>
              <a:ext cx="2382" cy="2382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0" y="1"/>
                </a:cxn>
                <a:cxn ang="0">
                  <a:pos x="1" y="0"/>
                </a:cxn>
              </a:cxnLst>
              <a:rect l="0" t="0" r="r" b="b"/>
              <a:pathLst>
                <a:path w="2" h="2">
                  <a:moveTo>
                    <a:pt x="1" y="0"/>
                  </a:moveTo>
                  <a:lnTo>
                    <a:pt x="2" y="0"/>
                  </a:lnTo>
                  <a:lnTo>
                    <a:pt x="2" y="2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4D1D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  <p:sp>
          <p:nvSpPr>
            <p:cNvPr id="2" name="橢圓 1"/>
            <p:cNvSpPr/>
            <p:nvPr userDrawn="1"/>
          </p:nvSpPr>
          <p:spPr>
            <a:xfrm>
              <a:off x="631064" y="533744"/>
              <a:ext cx="3570624" cy="35706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800" dirty="0"/>
            </a:p>
          </p:txBody>
        </p:sp>
        <p:sp>
          <p:nvSpPr>
            <p:cNvPr id="538" name="橢圓 537"/>
            <p:cNvSpPr/>
            <p:nvPr userDrawn="1"/>
          </p:nvSpPr>
          <p:spPr>
            <a:xfrm>
              <a:off x="832085" y="935788"/>
              <a:ext cx="3168582" cy="316858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800" dirty="0"/>
            </a:p>
          </p:txBody>
        </p:sp>
        <p:sp>
          <p:nvSpPr>
            <p:cNvPr id="540" name="橢圓 539"/>
            <p:cNvSpPr/>
            <p:nvPr userDrawn="1"/>
          </p:nvSpPr>
          <p:spPr>
            <a:xfrm>
              <a:off x="1083417" y="1438452"/>
              <a:ext cx="2665918" cy="2665916"/>
            </a:xfrm>
            <a:prstGeom prst="ellipse">
              <a:avLst/>
            </a:prstGeom>
            <a:solidFill>
              <a:srgbClr val="EF8FA6"/>
            </a:solidFill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800" dirty="0"/>
            </a:p>
          </p:txBody>
        </p:sp>
        <p:grpSp>
          <p:nvGrpSpPr>
            <p:cNvPr id="490" name="群組 489"/>
            <p:cNvGrpSpPr/>
            <p:nvPr userDrawn="1"/>
          </p:nvGrpSpPr>
          <p:grpSpPr>
            <a:xfrm>
              <a:off x="1579337" y="2430290"/>
              <a:ext cx="1674078" cy="1674078"/>
              <a:chOff x="-1195211" y="5476488"/>
              <a:chExt cx="1674078" cy="1674078"/>
            </a:xfrm>
          </p:grpSpPr>
          <p:sp>
            <p:nvSpPr>
              <p:cNvPr id="520" name="橢圓 519"/>
              <p:cNvSpPr/>
              <p:nvPr userDrawn="1"/>
            </p:nvSpPr>
            <p:spPr>
              <a:xfrm>
                <a:off x="-1195211" y="5476488"/>
                <a:ext cx="1674078" cy="167407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800" dirty="0"/>
              </a:p>
            </p:txBody>
          </p:sp>
          <p:sp>
            <p:nvSpPr>
              <p:cNvPr id="480" name="文字方塊 479"/>
              <p:cNvSpPr txBox="1"/>
              <p:nvPr userDrawn="1"/>
            </p:nvSpPr>
            <p:spPr>
              <a:xfrm>
                <a:off x="-929810" y="5931367"/>
                <a:ext cx="859399" cy="9693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zh-TW" altLang="en-US" sz="1200" b="1" kern="0" dirty="0">
                    <a:solidFill>
                      <a:srgbClr val="EE549C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Arial" pitchFamily="34" charset="0"/>
                  </a:rPr>
                  <a:t>資料整合平台</a:t>
                </a:r>
                <a:endParaRPr lang="en-US" altLang="zh-TW" sz="1200" b="1" kern="0" dirty="0">
                  <a:solidFill>
                    <a:srgbClr val="EE549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endParaRPr>
              </a:p>
              <a:p>
                <a:pPr algn="l">
                  <a:lnSpc>
                    <a:spcPct val="150000"/>
                  </a:lnSpc>
                </a:pPr>
                <a:r>
                  <a:rPr lang="en-US" altLang="zh-TW" sz="1200" b="1" kern="0" dirty="0">
                    <a:solidFill>
                      <a:srgbClr val="EE549C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Arial" pitchFamily="34" charset="0"/>
                  </a:rPr>
                  <a:t>AI</a:t>
                </a:r>
                <a:r>
                  <a:rPr lang="zh-TW" altLang="en-US" sz="1200" b="1" kern="0" dirty="0">
                    <a:solidFill>
                      <a:srgbClr val="EE549C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Arial" pitchFamily="34" charset="0"/>
                  </a:rPr>
                  <a:t>演算法育成平台</a:t>
                </a:r>
                <a:endParaRPr lang="en-US" altLang="zh-TW" sz="1200" b="1" kern="0" dirty="0">
                  <a:solidFill>
                    <a:srgbClr val="EE549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endParaRPr>
              </a:p>
              <a:p>
                <a:pPr algn="l">
                  <a:lnSpc>
                    <a:spcPct val="150000"/>
                  </a:lnSpc>
                </a:pPr>
                <a:r>
                  <a:rPr lang="en-US" altLang="zh-TW" sz="1200" b="1" kern="0" dirty="0" err="1">
                    <a:solidFill>
                      <a:srgbClr val="EE549C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Arial" pitchFamily="34" charset="0"/>
                  </a:rPr>
                  <a:t>AIoT</a:t>
                </a:r>
                <a:r>
                  <a:rPr lang="zh-TW" altLang="en-US" sz="1200" b="1" kern="0" dirty="0">
                    <a:solidFill>
                      <a:srgbClr val="EE549C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Arial" pitchFamily="34" charset="0"/>
                  </a:rPr>
                  <a:t>實驗平台</a:t>
                </a:r>
                <a:endParaRPr lang="en-US" altLang="zh-TW" sz="1200" b="1" kern="0" dirty="0">
                  <a:solidFill>
                    <a:srgbClr val="EE549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endParaRPr>
              </a:p>
              <a:p>
                <a:pPr algn="l">
                  <a:lnSpc>
                    <a:spcPct val="150000"/>
                  </a:lnSpc>
                </a:pPr>
                <a:r>
                  <a:rPr lang="zh-TW" altLang="en-US" sz="1200" b="1" kern="0" dirty="0">
                    <a:solidFill>
                      <a:srgbClr val="EE549C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Arial" pitchFamily="34" charset="0"/>
                  </a:rPr>
                  <a:t>邊緣運算晶片平台</a:t>
                </a:r>
                <a:endParaRPr lang="zh-TW" altLang="en-US" sz="1200" dirty="0">
                  <a:solidFill>
                    <a:srgbClr val="EE549C"/>
                  </a:solidFill>
                </a:endParaRPr>
              </a:p>
            </p:txBody>
          </p:sp>
          <p:sp>
            <p:nvSpPr>
              <p:cNvPr id="549" name="TextBox 24"/>
              <p:cNvSpPr txBox="1"/>
              <p:nvPr userDrawn="1"/>
            </p:nvSpPr>
            <p:spPr>
              <a:xfrm>
                <a:off x="-1002865" y="5738807"/>
                <a:ext cx="1289386" cy="223685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200" b="1" dirty="0">
                    <a:solidFill>
                      <a:schemeClr val="tx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Arial" pitchFamily="34" charset="0"/>
                  </a:rPr>
                  <a:t>基礎科技研發平台</a:t>
                </a:r>
                <a:endParaRPr lang="en-US" sz="1200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endParaRPr>
              </a:p>
            </p:txBody>
          </p:sp>
        </p:grpSp>
        <p:sp>
          <p:nvSpPr>
            <p:cNvPr id="548" name="TextBox 23"/>
            <p:cNvSpPr txBox="1"/>
            <p:nvPr userDrawn="1"/>
          </p:nvSpPr>
          <p:spPr>
            <a:xfrm>
              <a:off x="1785434" y="2338127"/>
              <a:ext cx="1261884" cy="307777"/>
            </a:xfrm>
            <a:prstGeom prst="rect">
              <a:avLst/>
            </a:prstGeom>
            <a:noFill/>
          </p:spPr>
          <p:txBody>
            <a:bodyPr wrap="none" rtlCol="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zh-TW" altLang="en-US" sz="1400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新科技服務業</a:t>
              </a:r>
              <a:endParaRPr 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endParaRPr>
            </a:p>
          </p:txBody>
        </p:sp>
        <p:sp>
          <p:nvSpPr>
            <p:cNvPr id="547" name="TextBox 22"/>
            <p:cNvSpPr txBox="1"/>
            <p:nvPr userDrawn="1"/>
          </p:nvSpPr>
          <p:spPr>
            <a:xfrm>
              <a:off x="1605898" y="1256507"/>
              <a:ext cx="1620957" cy="307777"/>
            </a:xfrm>
            <a:prstGeom prst="rect">
              <a:avLst/>
            </a:prstGeom>
            <a:noFill/>
          </p:spPr>
          <p:txBody>
            <a:bodyPr wrap="none" rtlCol="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zh-TW" altLang="en-US" sz="1400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科技服務解決方案</a:t>
              </a:r>
              <a:endParaRPr 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endParaRPr>
            </a:p>
          </p:txBody>
        </p:sp>
        <p:sp>
          <p:nvSpPr>
            <p:cNvPr id="546" name="TextBox 21"/>
            <p:cNvSpPr txBox="1"/>
            <p:nvPr userDrawn="1"/>
          </p:nvSpPr>
          <p:spPr>
            <a:xfrm>
              <a:off x="1964971" y="758595"/>
              <a:ext cx="902811" cy="307777"/>
            </a:xfrm>
            <a:prstGeom prst="rect">
              <a:avLst/>
            </a:prstGeom>
            <a:noFill/>
          </p:spPr>
          <p:txBody>
            <a:bodyPr wrap="none" rtlCol="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zh-TW" altLang="en-US" sz="1400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應用場域</a:t>
              </a:r>
              <a:endParaRPr 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endParaRPr>
            </a:p>
          </p:txBody>
        </p:sp>
      </p:grpSp>
      <p:grpSp>
        <p:nvGrpSpPr>
          <p:cNvPr id="497" name="群組 496"/>
          <p:cNvGrpSpPr/>
          <p:nvPr userDrawn="1"/>
        </p:nvGrpSpPr>
        <p:grpSpPr>
          <a:xfrm flipH="1">
            <a:off x="815733" y="3969698"/>
            <a:ext cx="1219892" cy="914919"/>
            <a:chOff x="4898920" y="2304424"/>
            <a:chExt cx="1176565" cy="1176565"/>
          </a:xfrm>
        </p:grpSpPr>
        <p:sp>
          <p:nvSpPr>
            <p:cNvPr id="498" name="橢圓 497"/>
            <p:cNvSpPr/>
            <p:nvPr/>
          </p:nvSpPr>
          <p:spPr>
            <a:xfrm>
              <a:off x="4898920" y="2304424"/>
              <a:ext cx="1176565" cy="117656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9A3C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800" dirty="0"/>
            </a:p>
          </p:txBody>
        </p:sp>
        <p:pic>
          <p:nvPicPr>
            <p:cNvPr id="499" name="圖片 49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066052" y="2347824"/>
              <a:ext cx="842304" cy="797046"/>
            </a:xfrm>
            <a:prstGeom prst="rect">
              <a:avLst/>
            </a:prstGeom>
          </p:spPr>
        </p:pic>
        <p:sp>
          <p:nvSpPr>
            <p:cNvPr id="500" name="文字方塊 499"/>
            <p:cNvSpPr txBox="1"/>
            <p:nvPr/>
          </p:nvSpPr>
          <p:spPr>
            <a:xfrm>
              <a:off x="5229936" y="2999093"/>
              <a:ext cx="771798" cy="3562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1200" b="0" dirty="0">
                  <a:solidFill>
                    <a:srgbClr val="9A3CBB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軟體開發</a:t>
              </a:r>
            </a:p>
          </p:txBody>
        </p:sp>
      </p:grpSp>
      <p:grpSp>
        <p:nvGrpSpPr>
          <p:cNvPr id="501" name="群組 500"/>
          <p:cNvGrpSpPr/>
          <p:nvPr userDrawn="1"/>
        </p:nvGrpSpPr>
        <p:grpSpPr>
          <a:xfrm flipH="1">
            <a:off x="1206826" y="2951213"/>
            <a:ext cx="1219892" cy="914919"/>
            <a:chOff x="4725244" y="4138801"/>
            <a:chExt cx="1176565" cy="1176565"/>
          </a:xfrm>
        </p:grpSpPr>
        <p:grpSp>
          <p:nvGrpSpPr>
            <p:cNvPr id="502" name="群組 501"/>
            <p:cNvGrpSpPr/>
            <p:nvPr/>
          </p:nvGrpSpPr>
          <p:grpSpPr>
            <a:xfrm>
              <a:off x="4725244" y="4138801"/>
              <a:ext cx="1176565" cy="1176565"/>
              <a:chOff x="4898920" y="2304424"/>
              <a:chExt cx="1176565" cy="1176565"/>
            </a:xfrm>
          </p:grpSpPr>
          <p:sp>
            <p:nvSpPr>
              <p:cNvPr id="504" name="橢圓 503"/>
              <p:cNvSpPr/>
              <p:nvPr/>
            </p:nvSpPr>
            <p:spPr>
              <a:xfrm>
                <a:off x="4898920" y="2304424"/>
                <a:ext cx="1176565" cy="117656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FF706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800" dirty="0"/>
              </a:p>
            </p:txBody>
          </p:sp>
          <p:sp>
            <p:nvSpPr>
              <p:cNvPr id="505" name="文字方塊 504"/>
              <p:cNvSpPr txBox="1"/>
              <p:nvPr/>
            </p:nvSpPr>
            <p:spPr>
              <a:xfrm>
                <a:off x="5101304" y="2999093"/>
                <a:ext cx="771798" cy="3562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TW" altLang="en-US" sz="1200" dirty="0">
                    <a:solidFill>
                      <a:srgbClr val="E14F3E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系統整合</a:t>
                </a:r>
              </a:p>
            </p:txBody>
          </p:sp>
        </p:grpSp>
        <p:pic>
          <p:nvPicPr>
            <p:cNvPr id="503" name="圖片 50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942691" y="4229285"/>
              <a:ext cx="741672" cy="708932"/>
            </a:xfrm>
            <a:prstGeom prst="rect">
              <a:avLst/>
            </a:prstGeom>
          </p:spPr>
        </p:pic>
      </p:grpSp>
      <p:grpSp>
        <p:nvGrpSpPr>
          <p:cNvPr id="506" name="群組 505"/>
          <p:cNvGrpSpPr/>
          <p:nvPr userDrawn="1"/>
        </p:nvGrpSpPr>
        <p:grpSpPr>
          <a:xfrm flipH="1">
            <a:off x="2719131" y="2556176"/>
            <a:ext cx="1219892" cy="914919"/>
            <a:chOff x="6583680" y="4128073"/>
            <a:chExt cx="1176565" cy="1176565"/>
          </a:xfrm>
        </p:grpSpPr>
        <p:grpSp>
          <p:nvGrpSpPr>
            <p:cNvPr id="507" name="群組 506"/>
            <p:cNvGrpSpPr/>
            <p:nvPr/>
          </p:nvGrpSpPr>
          <p:grpSpPr>
            <a:xfrm>
              <a:off x="6583680" y="4128073"/>
              <a:ext cx="1176565" cy="1176565"/>
              <a:chOff x="4898920" y="2304424"/>
              <a:chExt cx="1176565" cy="1176565"/>
            </a:xfrm>
          </p:grpSpPr>
          <p:sp>
            <p:nvSpPr>
              <p:cNvPr id="509" name="橢圓 508"/>
              <p:cNvSpPr/>
              <p:nvPr/>
            </p:nvSpPr>
            <p:spPr>
              <a:xfrm>
                <a:off x="4898920" y="2304424"/>
                <a:ext cx="1176565" cy="117656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00A48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800" dirty="0"/>
              </a:p>
            </p:txBody>
          </p:sp>
          <p:sp>
            <p:nvSpPr>
              <p:cNvPr id="510" name="文字方塊 509"/>
              <p:cNvSpPr txBox="1"/>
              <p:nvPr/>
            </p:nvSpPr>
            <p:spPr>
              <a:xfrm>
                <a:off x="5229936" y="2999093"/>
                <a:ext cx="771798" cy="3562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1200" dirty="0">
                    <a:solidFill>
                      <a:srgbClr val="00A48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科技平台</a:t>
                </a:r>
              </a:p>
            </p:txBody>
          </p:sp>
        </p:grpSp>
        <p:pic>
          <p:nvPicPr>
            <p:cNvPr id="508" name="圖片 50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801127" y="4307646"/>
              <a:ext cx="741672" cy="476453"/>
            </a:xfrm>
            <a:prstGeom prst="rect">
              <a:avLst/>
            </a:prstGeom>
          </p:spPr>
        </p:pic>
      </p:grpSp>
      <p:grpSp>
        <p:nvGrpSpPr>
          <p:cNvPr id="511" name="群組 510"/>
          <p:cNvGrpSpPr/>
          <p:nvPr userDrawn="1"/>
        </p:nvGrpSpPr>
        <p:grpSpPr>
          <a:xfrm flipH="1">
            <a:off x="4213978" y="2951213"/>
            <a:ext cx="1219892" cy="914919"/>
            <a:chOff x="6893170" y="4598593"/>
            <a:chExt cx="1176565" cy="1176565"/>
          </a:xfrm>
        </p:grpSpPr>
        <p:grpSp>
          <p:nvGrpSpPr>
            <p:cNvPr id="512" name="群組 511"/>
            <p:cNvGrpSpPr/>
            <p:nvPr/>
          </p:nvGrpSpPr>
          <p:grpSpPr>
            <a:xfrm>
              <a:off x="6893170" y="4598593"/>
              <a:ext cx="1176565" cy="1176565"/>
              <a:chOff x="4898920" y="2304423"/>
              <a:chExt cx="1176565" cy="1176565"/>
            </a:xfrm>
          </p:grpSpPr>
          <p:sp>
            <p:nvSpPr>
              <p:cNvPr id="514" name="橢圓 513"/>
              <p:cNvSpPr/>
              <p:nvPr/>
            </p:nvSpPr>
            <p:spPr>
              <a:xfrm>
                <a:off x="4898920" y="2304423"/>
                <a:ext cx="1176565" cy="117656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800" dirty="0"/>
              </a:p>
            </p:txBody>
          </p:sp>
          <p:sp>
            <p:nvSpPr>
              <p:cNvPr id="515" name="文字方塊 514"/>
              <p:cNvSpPr txBox="1"/>
              <p:nvPr/>
            </p:nvSpPr>
            <p:spPr>
              <a:xfrm>
                <a:off x="5229936" y="2999092"/>
                <a:ext cx="771798" cy="3562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1200" dirty="0">
                    <a:solidFill>
                      <a:srgbClr val="2C5EAA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研發測試</a:t>
                </a:r>
                <a:endParaRPr lang="zh-TW" altLang="en-US" sz="1200" dirty="0"/>
              </a:p>
            </p:txBody>
          </p:sp>
        </p:grpSp>
        <p:pic>
          <p:nvPicPr>
            <p:cNvPr id="513" name="圖片 512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129544" y="4690475"/>
              <a:ext cx="703817" cy="713140"/>
            </a:xfrm>
            <a:prstGeom prst="rect">
              <a:avLst/>
            </a:prstGeom>
          </p:spPr>
        </p:pic>
      </p:grpSp>
      <p:grpSp>
        <p:nvGrpSpPr>
          <p:cNvPr id="516" name="群組 515"/>
          <p:cNvGrpSpPr/>
          <p:nvPr userDrawn="1"/>
        </p:nvGrpSpPr>
        <p:grpSpPr>
          <a:xfrm flipH="1">
            <a:off x="4639683" y="3969698"/>
            <a:ext cx="1219892" cy="914919"/>
            <a:chOff x="5952156" y="2641135"/>
            <a:chExt cx="1176565" cy="1176565"/>
          </a:xfrm>
        </p:grpSpPr>
        <p:sp>
          <p:nvSpPr>
            <p:cNvPr id="517" name="橢圓 516"/>
            <p:cNvSpPr/>
            <p:nvPr/>
          </p:nvSpPr>
          <p:spPr>
            <a:xfrm>
              <a:off x="5952156" y="2641135"/>
              <a:ext cx="1176565" cy="117656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EA5E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800" dirty="0"/>
            </a:p>
          </p:txBody>
        </p:sp>
        <p:sp>
          <p:nvSpPr>
            <p:cNvPr id="518" name="文字方塊 517"/>
            <p:cNvSpPr txBox="1"/>
            <p:nvPr/>
          </p:nvSpPr>
          <p:spPr>
            <a:xfrm>
              <a:off x="6283173" y="3335804"/>
              <a:ext cx="771798" cy="3562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1200" dirty="0">
                  <a:solidFill>
                    <a:srgbClr val="E85298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科技顧問</a:t>
              </a:r>
              <a:endParaRPr lang="zh-TW" altLang="en-US" sz="1200" dirty="0">
                <a:solidFill>
                  <a:srgbClr val="E85298"/>
                </a:solidFill>
              </a:endParaRPr>
            </a:p>
          </p:txBody>
        </p:sp>
        <p:pic>
          <p:nvPicPr>
            <p:cNvPr id="519" name="圖片 518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 flipH="1">
              <a:off x="6309219" y="2835844"/>
              <a:ext cx="462437" cy="461244"/>
            </a:xfrm>
            <a:prstGeom prst="rect">
              <a:avLst/>
            </a:prstGeom>
          </p:spPr>
        </p:pic>
      </p:grpSp>
      <p:pic>
        <p:nvPicPr>
          <p:cNvPr id="576" name="圖片 575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5169" y="288056"/>
            <a:ext cx="1971817" cy="1478863"/>
          </a:xfrm>
          <a:prstGeom prst="rect">
            <a:avLst/>
          </a:prstGeom>
        </p:spPr>
      </p:pic>
      <p:cxnSp>
        <p:nvCxnSpPr>
          <p:cNvPr id="10" name="直線接點 9"/>
          <p:cNvCxnSpPr/>
          <p:nvPr userDrawn="1"/>
        </p:nvCxnSpPr>
        <p:spPr>
          <a:xfrm>
            <a:off x="6594005" y="5008669"/>
            <a:ext cx="5014008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圖片 61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2576717" y="6340372"/>
            <a:ext cx="1482975" cy="191028"/>
          </a:xfrm>
          <a:prstGeom prst="rect">
            <a:avLst/>
          </a:prstGeom>
        </p:spPr>
      </p:pic>
      <p:sp>
        <p:nvSpPr>
          <p:cNvPr id="3" name="矩形 2"/>
          <p:cNvSpPr/>
          <p:nvPr userDrawn="1"/>
        </p:nvSpPr>
        <p:spPr bwMode="auto">
          <a:xfrm>
            <a:off x="11073887" y="6644640"/>
            <a:ext cx="1068252" cy="213360"/>
          </a:xfrm>
          <a:prstGeom prst="rect">
            <a:avLst/>
          </a:prstGeom>
          <a:solidFill>
            <a:srgbClr val="00B2B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8" name="文字版面配置區 7"/>
          <p:cNvSpPr>
            <a:spLocks noGrp="1"/>
          </p:cNvSpPr>
          <p:nvPr>
            <p:ph type="body" sz="quarter" idx="10" hasCustomPrompt="1"/>
          </p:nvPr>
        </p:nvSpPr>
        <p:spPr>
          <a:xfrm>
            <a:off x="6575616" y="1735106"/>
            <a:ext cx="2485584" cy="1376805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200" b="0">
                <a:latin typeface="+mj-lt"/>
                <a:ea typeface="+mn-ea"/>
              </a:defRPr>
            </a:lvl1pPr>
          </a:lstStyle>
          <a:p>
            <a:pPr lvl="0"/>
            <a:r>
              <a:rPr lang="zh-TW" altLang="en-US" dirty="0"/>
              <a:t>蘇孟宗</a:t>
            </a:r>
            <a:endParaRPr lang="en-US" altLang="zh-TW" dirty="0"/>
          </a:p>
          <a:p>
            <a:pPr lvl="0"/>
            <a:r>
              <a:rPr lang="zh-TW" altLang="en-US" dirty="0"/>
              <a:t>填組、部門名稱 </a:t>
            </a:r>
            <a:r>
              <a:rPr lang="en-US" altLang="zh-TW" dirty="0"/>
              <a:t>(</a:t>
            </a:r>
            <a:r>
              <a:rPr lang="zh-TW" altLang="en-US" dirty="0"/>
              <a:t> 選填 </a:t>
            </a:r>
            <a:r>
              <a:rPr lang="en-US" altLang="zh-TW" dirty="0"/>
              <a:t>)</a:t>
            </a:r>
          </a:p>
          <a:p>
            <a:pPr lvl="0"/>
            <a:r>
              <a:rPr lang="en-US" altLang="zh-TW" dirty="0"/>
              <a:t>+886 XXXXXX</a:t>
            </a:r>
          </a:p>
          <a:p>
            <a:pPr lvl="0"/>
            <a:r>
              <a:rPr lang="en-US" altLang="zh-TW" dirty="0"/>
              <a:t>XXXX@itri.org.tw</a:t>
            </a:r>
          </a:p>
        </p:txBody>
      </p:sp>
      <p:sp>
        <p:nvSpPr>
          <p:cNvPr id="68" name="文字版面配置區 7"/>
          <p:cNvSpPr>
            <a:spLocks noGrp="1"/>
          </p:cNvSpPr>
          <p:nvPr>
            <p:ph type="body" sz="quarter" idx="11" hasCustomPrompt="1"/>
          </p:nvPr>
        </p:nvSpPr>
        <p:spPr>
          <a:xfrm>
            <a:off x="9168351" y="1735106"/>
            <a:ext cx="2485584" cy="1376805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200" b="0">
                <a:latin typeface="+mj-lt"/>
                <a:ea typeface="+mn-ea"/>
              </a:defRPr>
            </a:lvl1pPr>
          </a:lstStyle>
          <a:p>
            <a:pPr lvl="0"/>
            <a:r>
              <a:rPr lang="zh-TW" altLang="en-US" dirty="0"/>
              <a:t>蘇孟宗</a:t>
            </a:r>
            <a:endParaRPr lang="en-US" altLang="zh-TW" dirty="0"/>
          </a:p>
          <a:p>
            <a:pPr lvl="0"/>
            <a:r>
              <a:rPr lang="zh-TW" altLang="en-US" dirty="0"/>
              <a:t>填組、部門名稱 </a:t>
            </a:r>
            <a:r>
              <a:rPr lang="en-US" altLang="zh-TW" dirty="0"/>
              <a:t>(</a:t>
            </a:r>
            <a:r>
              <a:rPr lang="zh-TW" altLang="en-US" dirty="0"/>
              <a:t> 選填 </a:t>
            </a:r>
            <a:r>
              <a:rPr lang="en-US" altLang="zh-TW" dirty="0"/>
              <a:t>)</a:t>
            </a:r>
          </a:p>
          <a:p>
            <a:pPr lvl="0"/>
            <a:r>
              <a:rPr lang="en-US" altLang="zh-TW" dirty="0"/>
              <a:t>+886 XXXXXX</a:t>
            </a:r>
          </a:p>
          <a:p>
            <a:pPr lvl="0"/>
            <a:r>
              <a:rPr lang="en-US" altLang="zh-TW" dirty="0"/>
              <a:t>XXXX@itri.org.tw</a:t>
            </a:r>
          </a:p>
        </p:txBody>
      </p:sp>
      <p:sp>
        <p:nvSpPr>
          <p:cNvPr id="69" name="文字版面配置區 7"/>
          <p:cNvSpPr>
            <a:spLocks noGrp="1"/>
          </p:cNvSpPr>
          <p:nvPr>
            <p:ph type="body" sz="quarter" idx="12" hasCustomPrompt="1"/>
          </p:nvPr>
        </p:nvSpPr>
        <p:spPr>
          <a:xfrm>
            <a:off x="6575616" y="3300922"/>
            <a:ext cx="2485584" cy="1376805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200" b="0">
                <a:latin typeface="+mj-lt"/>
                <a:ea typeface="+mn-ea"/>
              </a:defRPr>
            </a:lvl1pPr>
          </a:lstStyle>
          <a:p>
            <a:pPr lvl="0"/>
            <a:r>
              <a:rPr lang="zh-TW" altLang="en-US" dirty="0"/>
              <a:t>蘇孟宗</a:t>
            </a:r>
            <a:endParaRPr lang="en-US" altLang="zh-TW" dirty="0"/>
          </a:p>
          <a:p>
            <a:pPr lvl="0"/>
            <a:r>
              <a:rPr lang="zh-TW" altLang="en-US" dirty="0"/>
              <a:t>填組、部門名稱 </a:t>
            </a:r>
            <a:r>
              <a:rPr lang="en-US" altLang="zh-TW" dirty="0"/>
              <a:t>(</a:t>
            </a:r>
            <a:r>
              <a:rPr lang="zh-TW" altLang="en-US" dirty="0"/>
              <a:t> 選填 </a:t>
            </a:r>
            <a:r>
              <a:rPr lang="en-US" altLang="zh-TW" dirty="0"/>
              <a:t>)</a:t>
            </a:r>
          </a:p>
          <a:p>
            <a:pPr lvl="0"/>
            <a:r>
              <a:rPr lang="en-US" altLang="zh-TW" dirty="0"/>
              <a:t>+886 XXXXXX</a:t>
            </a:r>
          </a:p>
          <a:p>
            <a:pPr lvl="0"/>
            <a:r>
              <a:rPr lang="en-US" altLang="zh-TW" dirty="0"/>
              <a:t>XXXX@itri.org.tw</a:t>
            </a:r>
          </a:p>
        </p:txBody>
      </p:sp>
      <p:sp>
        <p:nvSpPr>
          <p:cNvPr id="70" name="文字版面配置區 7"/>
          <p:cNvSpPr>
            <a:spLocks noGrp="1"/>
          </p:cNvSpPr>
          <p:nvPr>
            <p:ph type="body" sz="quarter" idx="13" hasCustomPrompt="1"/>
          </p:nvPr>
        </p:nvSpPr>
        <p:spPr>
          <a:xfrm>
            <a:off x="9168351" y="3300922"/>
            <a:ext cx="2485584" cy="1376805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200" b="0">
                <a:latin typeface="+mj-lt"/>
                <a:ea typeface="+mn-ea"/>
              </a:defRPr>
            </a:lvl1pPr>
          </a:lstStyle>
          <a:p>
            <a:pPr lvl="0"/>
            <a:r>
              <a:rPr lang="zh-TW" altLang="en-US" dirty="0"/>
              <a:t>蘇孟宗</a:t>
            </a:r>
            <a:endParaRPr lang="en-US" altLang="zh-TW" dirty="0"/>
          </a:p>
          <a:p>
            <a:pPr lvl="0"/>
            <a:r>
              <a:rPr lang="zh-TW" altLang="en-US" dirty="0"/>
              <a:t>填組、部門名稱 </a:t>
            </a:r>
            <a:r>
              <a:rPr lang="en-US" altLang="zh-TW" dirty="0"/>
              <a:t>(</a:t>
            </a:r>
            <a:r>
              <a:rPr lang="zh-TW" altLang="en-US" dirty="0"/>
              <a:t> 選填 </a:t>
            </a:r>
            <a:r>
              <a:rPr lang="en-US" altLang="zh-TW" dirty="0"/>
              <a:t>)</a:t>
            </a:r>
          </a:p>
          <a:p>
            <a:pPr lvl="0"/>
            <a:r>
              <a:rPr lang="en-US" altLang="zh-TW" dirty="0"/>
              <a:t>+886 XXXXXX</a:t>
            </a:r>
          </a:p>
          <a:p>
            <a:pPr lvl="0"/>
            <a:r>
              <a:rPr lang="en-US" altLang="zh-TW" dirty="0"/>
              <a:t>XXXX@itri.org.tw</a:t>
            </a:r>
          </a:p>
        </p:txBody>
      </p:sp>
    </p:spTree>
    <p:extLst>
      <p:ext uri="{BB962C8B-B14F-4D97-AF65-F5344CB8AC3E}">
        <p14:creationId xmlns:p14="http://schemas.microsoft.com/office/powerpoint/2010/main" val="1257059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2800"/>
                                  </p:stCondLst>
                                  <p:iterate type="wd">
                                    <p:tmPct val="45333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"/>
                                        <p:tgtEl>
                                          <p:spTgt spid="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5" grpId="0"/>
      <p:bldP spid="535" grpId="1"/>
      <p:bldP spid="535" grpId="2"/>
      <p:bldP spid="535" grpId="3"/>
      <p:bldP spid="535" grpId="4"/>
      <p:bldP spid="535" grpId="5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1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12FE7-0469-472D-AC7A-9F74E2548A52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849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1DDD9-A9EB-4E31-B56B-DD54A04A99BF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678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7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7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D9899-9DF0-4F67-A39F-63411A4D2E52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580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85009-932E-4A07-A63F-AEB2C5829F9D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448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9F5BC-A7C4-4310-AA13-D47FAB711A13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852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7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7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B9F99-5EF5-4E73-A7AD-BA26A9EB2109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36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9355E-4C82-4C32-9CCC-E3FBB64A92E1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297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3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72331" y="6124575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fld id="{09E6D74A-704D-43D9-A305-ED756C3643AB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  <p:pic>
        <p:nvPicPr>
          <p:cNvPr id="1031" name="Picture 17" descr="未命名-1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3800" y="6124576"/>
            <a:ext cx="2446867" cy="702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23" descr="未命名-1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04" y="-129552"/>
            <a:ext cx="2207684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0517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 sz="1800"/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12192000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建議使用</a:t>
            </a:r>
            <a:r>
              <a:rPr lang="en-US" altLang="zh-TW" dirty="0"/>
              <a:t>32pt</a:t>
            </a:r>
            <a:r>
              <a:rPr lang="zh-TW" altLang="en-US" dirty="0"/>
              <a:t>粗體</a:t>
            </a:r>
            <a:r>
              <a:rPr lang="en-US" altLang="zh-TW" dirty="0"/>
              <a:t>(</a:t>
            </a:r>
            <a:r>
              <a:rPr lang="zh-TW" altLang="en-US" dirty="0"/>
              <a:t>預設中文微軟黑體、英文</a:t>
            </a:r>
            <a:r>
              <a:rPr lang="en-US" altLang="zh-TW" dirty="0"/>
              <a:t>Arial)</a:t>
            </a:r>
            <a:endParaRPr lang="zh-TW" altLang="en-US" dirty="0"/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39864"/>
            <a:ext cx="11152717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1032" name="Text Box 48"/>
          <p:cNvSpPr txBox="1">
            <a:spLocks noChangeArrowheads="1"/>
          </p:cNvSpPr>
          <p:nvPr/>
        </p:nvSpPr>
        <p:spPr bwMode="auto">
          <a:xfrm>
            <a:off x="0" y="6613526"/>
            <a:ext cx="418482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defRPr/>
            </a:pPr>
            <a:r>
              <a:rPr lang="en-US" altLang="zh-TW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Copyright ITRI </a:t>
            </a:r>
            <a:r>
              <a:rPr lang="zh-TW" altLang="en-US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工業技術研究院 版權所有</a:t>
            </a:r>
          </a:p>
        </p:txBody>
      </p:sp>
      <p:pic>
        <p:nvPicPr>
          <p:cNvPr id="1033" name="Picture 49" descr="itri_CEL_A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8451" y="6278563"/>
            <a:ext cx="1667933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文字方塊 13"/>
          <p:cNvSpPr txBox="1"/>
          <p:nvPr userDrawn="1"/>
        </p:nvSpPr>
        <p:spPr>
          <a:xfrm>
            <a:off x="0" y="6305676"/>
            <a:ext cx="2621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1" dirty="0">
                <a:latin typeface="+mj-ea"/>
                <a:ea typeface="+mj-ea"/>
              </a:rPr>
              <a:t>產業科技國際策略發展所</a:t>
            </a:r>
            <a:endParaRPr lang="zh-TW" altLang="en-US" sz="1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3"/>
          </p:nvPr>
        </p:nvSpPr>
        <p:spPr>
          <a:xfrm>
            <a:off x="2473960" y="6303929"/>
            <a:ext cx="7878656" cy="2770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資料來源：產科國際所</a:t>
            </a:r>
          </a:p>
        </p:txBody>
      </p:sp>
      <p:sp>
        <p:nvSpPr>
          <p:cNvPr id="12" name="文字方塊 11"/>
          <p:cNvSpPr txBox="1"/>
          <p:nvPr userDrawn="1"/>
        </p:nvSpPr>
        <p:spPr>
          <a:xfrm>
            <a:off x="11664619" y="6613526"/>
            <a:ext cx="5273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656270F7-55D0-4AF8-95F6-5D5E45D36F7A}" type="slidenum">
              <a:rPr lang="zh-TW" altLang="en-US" sz="1200" b="1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‹#›</a:t>
            </a:fld>
            <a:endParaRPr lang="zh-TW" altLang="en-US" sz="12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43392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1"/>
          </a:solidFill>
          <a:latin typeface="+mn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p"/>
        <a:defRPr kumimoji="1"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microsoft.com/office/2007/relationships/hdphoto" Target="../media/hdphoto1.wdp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群組 7"/>
          <p:cNvGrpSpPr/>
          <p:nvPr/>
        </p:nvGrpSpPr>
        <p:grpSpPr>
          <a:xfrm>
            <a:off x="130177" y="555282"/>
            <a:ext cx="11330196" cy="5835940"/>
            <a:chOff x="130177" y="555282"/>
            <a:chExt cx="11330196" cy="5835940"/>
          </a:xfrm>
        </p:grpSpPr>
        <p:sp>
          <p:nvSpPr>
            <p:cNvPr id="97" name="圓角矩形 96"/>
            <p:cNvSpPr/>
            <p:nvPr/>
          </p:nvSpPr>
          <p:spPr>
            <a:xfrm>
              <a:off x="383737" y="3261680"/>
              <a:ext cx="1669547" cy="3129542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10" name="群組 9"/>
            <p:cNvGrpSpPr/>
            <p:nvPr/>
          </p:nvGrpSpPr>
          <p:grpSpPr>
            <a:xfrm>
              <a:off x="489093" y="1220491"/>
              <a:ext cx="1441160" cy="1355282"/>
              <a:chOff x="52755" y="1552944"/>
              <a:chExt cx="1441160" cy="1355282"/>
            </a:xfrm>
          </p:grpSpPr>
          <p:sp>
            <p:nvSpPr>
              <p:cNvPr id="50" name="圓角矩形 49"/>
              <p:cNvSpPr/>
              <p:nvPr/>
            </p:nvSpPr>
            <p:spPr>
              <a:xfrm>
                <a:off x="52755" y="1552944"/>
                <a:ext cx="1441160" cy="1355282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pic>
            <p:nvPicPr>
              <p:cNvPr id="95" name="圖片 94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86480" y="2008420"/>
                <a:ext cx="670603" cy="670603"/>
              </a:xfrm>
              <a:prstGeom prst="rect">
                <a:avLst/>
              </a:prstGeom>
            </p:spPr>
          </p:pic>
          <p:sp>
            <p:nvSpPr>
              <p:cNvPr id="96" name="文字方塊 95"/>
              <p:cNvSpPr txBox="1"/>
              <p:nvPr/>
            </p:nvSpPr>
            <p:spPr>
              <a:xfrm>
                <a:off x="124763" y="1667751"/>
                <a:ext cx="43204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zh-TW" altLang="en-US" sz="1600" b="1" dirty="0"/>
              </a:p>
            </p:txBody>
          </p:sp>
        </p:grpSp>
        <p:sp>
          <p:nvSpPr>
            <p:cNvPr id="99" name="向右箭號 98"/>
            <p:cNvSpPr/>
            <p:nvPr/>
          </p:nvSpPr>
          <p:spPr>
            <a:xfrm rot="5400000">
              <a:off x="1014155" y="2603081"/>
              <a:ext cx="415855" cy="372258"/>
            </a:xfrm>
            <a:prstGeom prst="rightArrow">
              <a:avLst/>
            </a:prstGeom>
            <a:solidFill>
              <a:srgbClr val="00489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102" name="圖片 10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5808" y="5051360"/>
              <a:ext cx="873754" cy="873754"/>
            </a:xfrm>
            <a:prstGeom prst="rect">
              <a:avLst/>
            </a:prstGeom>
          </p:spPr>
        </p:pic>
        <p:pic>
          <p:nvPicPr>
            <p:cNvPr id="57" name="圖片 5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5031" y="3653491"/>
              <a:ext cx="716279" cy="716279"/>
            </a:xfrm>
            <a:prstGeom prst="rect">
              <a:avLst/>
            </a:prstGeom>
          </p:spPr>
        </p:pic>
        <p:sp>
          <p:nvSpPr>
            <p:cNvPr id="60" name="文字方塊 59"/>
            <p:cNvSpPr txBox="1"/>
            <p:nvPr/>
          </p:nvSpPr>
          <p:spPr>
            <a:xfrm>
              <a:off x="684391" y="4446976"/>
              <a:ext cx="13273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1600" b="1" dirty="0"/>
                <a:t>體溫量測</a:t>
              </a:r>
            </a:p>
          </p:txBody>
        </p:sp>
        <p:sp>
          <p:nvSpPr>
            <p:cNvPr id="103" name="文字方塊 102"/>
            <p:cNvSpPr txBox="1"/>
            <p:nvPr/>
          </p:nvSpPr>
          <p:spPr>
            <a:xfrm>
              <a:off x="722468" y="5930623"/>
              <a:ext cx="161169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1600" b="1" dirty="0">
                  <a:solidFill>
                    <a:srgbClr val="FF0000"/>
                  </a:solidFill>
                </a:rPr>
                <a:t>抗原快篩</a:t>
              </a:r>
            </a:p>
          </p:txBody>
        </p:sp>
        <p:sp>
          <p:nvSpPr>
            <p:cNvPr id="67" name="向右箭號 32">
              <a:extLst>
                <a:ext uri="{FF2B5EF4-FFF2-40B4-BE49-F238E27FC236}">
                  <a16:creationId xmlns:a16="http://schemas.microsoft.com/office/drawing/2014/main" xmlns="" id="{91B03F99-4809-4992-9E17-D3703FDB3AC8}"/>
                </a:ext>
              </a:extLst>
            </p:cNvPr>
            <p:cNvSpPr/>
            <p:nvPr/>
          </p:nvSpPr>
          <p:spPr>
            <a:xfrm>
              <a:off x="3057021" y="3107396"/>
              <a:ext cx="379274" cy="184975"/>
            </a:xfrm>
            <a:prstGeom prst="rightArrow">
              <a:avLst/>
            </a:prstGeom>
            <a:solidFill>
              <a:srgbClr val="FF7E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3" name="矩形 72">
              <a:extLst>
                <a:ext uri="{FF2B5EF4-FFF2-40B4-BE49-F238E27FC236}">
                  <a16:creationId xmlns:a16="http://schemas.microsoft.com/office/drawing/2014/main" xmlns="" id="{1F632248-BE39-40E4-843F-C70B6E4ADF97}"/>
                </a:ext>
              </a:extLst>
            </p:cNvPr>
            <p:cNvSpPr/>
            <p:nvPr/>
          </p:nvSpPr>
          <p:spPr>
            <a:xfrm flipH="1">
              <a:off x="3051314" y="3141074"/>
              <a:ext cx="143918" cy="2299877"/>
            </a:xfrm>
            <a:prstGeom prst="rect">
              <a:avLst/>
            </a:prstGeom>
            <a:solidFill>
              <a:srgbClr val="FF7E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7" name="圓角矩形 161">
              <a:extLst>
                <a:ext uri="{FF2B5EF4-FFF2-40B4-BE49-F238E27FC236}">
                  <a16:creationId xmlns:a16="http://schemas.microsoft.com/office/drawing/2014/main" xmlns="" id="{0D83202C-6B2D-43AE-B505-99B922ACE752}"/>
                </a:ext>
              </a:extLst>
            </p:cNvPr>
            <p:cNvSpPr/>
            <p:nvPr/>
          </p:nvSpPr>
          <p:spPr>
            <a:xfrm>
              <a:off x="2219392" y="4450058"/>
              <a:ext cx="737648" cy="627069"/>
            </a:xfrm>
            <a:prstGeom prst="roundRect">
              <a:avLst/>
            </a:prstGeom>
            <a:solidFill>
              <a:srgbClr val="FF7E79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b="1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抗原快篩陽性</a:t>
              </a:r>
              <a:endPara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pic>
          <p:nvPicPr>
            <p:cNvPr id="100" name="圖片 99">
              <a:extLst>
                <a:ext uri="{FF2B5EF4-FFF2-40B4-BE49-F238E27FC236}">
                  <a16:creationId xmlns:a16="http://schemas.microsoft.com/office/drawing/2014/main" xmlns="" id="{FA4E86FA-20F5-457D-A957-30E634C28BB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62867" y="1898330"/>
              <a:ext cx="553826" cy="553826"/>
            </a:xfrm>
            <a:prstGeom prst="rect">
              <a:avLst/>
            </a:prstGeom>
          </p:spPr>
        </p:pic>
        <p:sp>
          <p:nvSpPr>
            <p:cNvPr id="3" name="矩形 2">
              <a:extLst>
                <a:ext uri="{FF2B5EF4-FFF2-40B4-BE49-F238E27FC236}">
                  <a16:creationId xmlns:a16="http://schemas.microsoft.com/office/drawing/2014/main" xmlns="" id="{FB1CC554-8AD0-4342-924E-E13E60FD7BBE}"/>
                </a:ext>
              </a:extLst>
            </p:cNvPr>
            <p:cNvSpPr/>
            <p:nvPr/>
          </p:nvSpPr>
          <p:spPr>
            <a:xfrm>
              <a:off x="3980859" y="2409581"/>
              <a:ext cx="121058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600" b="1" dirty="0">
                  <a:solidFill>
                    <a:sysClr val="windowText" lastClr="000000"/>
                  </a:solidFill>
                </a:rPr>
                <a:t>集中檢疫所</a:t>
              </a:r>
              <a:endParaRPr lang="en-US" altLang="zh-TW" sz="1600" b="1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01" name="文字方塊 100">
              <a:extLst>
                <a:ext uri="{FF2B5EF4-FFF2-40B4-BE49-F238E27FC236}">
                  <a16:creationId xmlns:a16="http://schemas.microsoft.com/office/drawing/2014/main" xmlns="" id="{3EFD69D2-8AC6-4CDE-9081-0F3FDB9A27C3}"/>
                </a:ext>
              </a:extLst>
            </p:cNvPr>
            <p:cNvSpPr txBox="1"/>
            <p:nvPr/>
          </p:nvSpPr>
          <p:spPr>
            <a:xfrm>
              <a:off x="6512614" y="3339616"/>
              <a:ext cx="172819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000" dirty="0">
                  <a:ln w="3175">
                    <a:solidFill>
                      <a:srgbClr val="FFFFFF"/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ockwell Extra Bold" panose="02060903040505020403" pitchFamily="18" charset="0"/>
                </a:rPr>
                <a:t>qPCR</a:t>
              </a:r>
              <a:endParaRPr lang="zh-TW" altLang="en-US" sz="2000" dirty="0">
                <a:ln w="3175">
                  <a:solidFill>
                    <a:srgbClr val="FFFFFF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Rockwell Extra Bold" panose="02060903040505020403" pitchFamily="18" charset="0"/>
              </a:endParaRPr>
            </a:p>
          </p:txBody>
        </p:sp>
        <p:pic>
          <p:nvPicPr>
            <p:cNvPr id="106" name="圖片 105">
              <a:extLst>
                <a:ext uri="{FF2B5EF4-FFF2-40B4-BE49-F238E27FC236}">
                  <a16:creationId xmlns:a16="http://schemas.microsoft.com/office/drawing/2014/main" xmlns="" id="{7347DCE4-622C-4DF0-AD8A-D6472111EE7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51663" y="2773277"/>
              <a:ext cx="814535" cy="814535"/>
            </a:xfrm>
            <a:prstGeom prst="rect">
              <a:avLst/>
            </a:prstGeom>
          </p:spPr>
        </p:pic>
        <p:sp>
          <p:nvSpPr>
            <p:cNvPr id="107" name="向右箭號 48">
              <a:extLst>
                <a:ext uri="{FF2B5EF4-FFF2-40B4-BE49-F238E27FC236}">
                  <a16:creationId xmlns:a16="http://schemas.microsoft.com/office/drawing/2014/main" xmlns="" id="{FF63BE81-4F37-4858-873A-81B018B717C3}"/>
                </a:ext>
              </a:extLst>
            </p:cNvPr>
            <p:cNvSpPr/>
            <p:nvPr/>
          </p:nvSpPr>
          <p:spPr>
            <a:xfrm>
              <a:off x="5416392" y="3134241"/>
              <a:ext cx="537963" cy="212316"/>
            </a:xfrm>
            <a:prstGeom prst="rightArrow">
              <a:avLst/>
            </a:prstGeom>
            <a:solidFill>
              <a:srgbClr val="FF7E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108" name="圖片 107">
              <a:extLst>
                <a:ext uri="{FF2B5EF4-FFF2-40B4-BE49-F238E27FC236}">
                  <a16:creationId xmlns:a16="http://schemas.microsoft.com/office/drawing/2014/main" xmlns="" id="{0C1EF295-5AD7-419A-B6D1-F2BB0B463AF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2375" y="3153834"/>
              <a:ext cx="757533" cy="757533"/>
            </a:xfrm>
            <a:prstGeom prst="rect">
              <a:avLst/>
            </a:prstGeom>
          </p:spPr>
        </p:pic>
        <p:sp>
          <p:nvSpPr>
            <p:cNvPr id="109" name="文字方塊 108">
              <a:extLst>
                <a:ext uri="{FF2B5EF4-FFF2-40B4-BE49-F238E27FC236}">
                  <a16:creationId xmlns:a16="http://schemas.microsoft.com/office/drawing/2014/main" xmlns="" id="{6444E549-3051-46DD-B267-0C2206501401}"/>
                </a:ext>
              </a:extLst>
            </p:cNvPr>
            <p:cNvSpPr txBox="1"/>
            <p:nvPr/>
          </p:nvSpPr>
          <p:spPr>
            <a:xfrm>
              <a:off x="4106776" y="3907692"/>
              <a:ext cx="225625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1600" b="1" dirty="0"/>
                <a:t>返家隔離</a:t>
              </a:r>
            </a:p>
          </p:txBody>
        </p:sp>
        <p:sp>
          <p:nvSpPr>
            <p:cNvPr id="110" name="圓角矩形 161">
              <a:extLst>
                <a:ext uri="{FF2B5EF4-FFF2-40B4-BE49-F238E27FC236}">
                  <a16:creationId xmlns:a16="http://schemas.microsoft.com/office/drawing/2014/main" xmlns="" id="{9BE66312-836B-4275-A746-61535037F81D}"/>
                </a:ext>
              </a:extLst>
            </p:cNvPr>
            <p:cNvSpPr/>
            <p:nvPr/>
          </p:nvSpPr>
          <p:spPr>
            <a:xfrm>
              <a:off x="2935050" y="2710621"/>
              <a:ext cx="623216" cy="366797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通報</a:t>
              </a:r>
            </a:p>
          </p:txBody>
        </p:sp>
        <p:pic>
          <p:nvPicPr>
            <p:cNvPr id="114" name="圖片 113">
              <a:extLst>
                <a:ext uri="{FF2B5EF4-FFF2-40B4-BE49-F238E27FC236}">
                  <a16:creationId xmlns:a16="http://schemas.microsoft.com/office/drawing/2014/main" xmlns="" id="{12E2C461-F4E8-4AA9-BEE6-E13D3AC98FA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03701" y="2104553"/>
              <a:ext cx="720022" cy="720022"/>
            </a:xfrm>
            <a:prstGeom prst="rect">
              <a:avLst/>
            </a:prstGeom>
          </p:spPr>
        </p:pic>
        <p:sp>
          <p:nvSpPr>
            <p:cNvPr id="115" name="文字方塊 114">
              <a:extLst>
                <a:ext uri="{FF2B5EF4-FFF2-40B4-BE49-F238E27FC236}">
                  <a16:creationId xmlns:a16="http://schemas.microsoft.com/office/drawing/2014/main" xmlns="" id="{01F82FB9-76D6-4479-9B69-E470161FFED0}"/>
                </a:ext>
              </a:extLst>
            </p:cNvPr>
            <p:cNvSpPr txBox="1"/>
            <p:nvPr/>
          </p:nvSpPr>
          <p:spPr>
            <a:xfrm>
              <a:off x="9204122" y="2877399"/>
              <a:ext cx="225625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1600" b="1" dirty="0"/>
                <a:t>醫院收治</a:t>
              </a:r>
            </a:p>
          </p:txBody>
        </p:sp>
        <p:sp>
          <p:nvSpPr>
            <p:cNvPr id="116" name="向右箭號 32">
              <a:extLst>
                <a:ext uri="{FF2B5EF4-FFF2-40B4-BE49-F238E27FC236}">
                  <a16:creationId xmlns:a16="http://schemas.microsoft.com/office/drawing/2014/main" xmlns="" id="{03BCABD3-8EEB-44E3-9940-4D6346291680}"/>
                </a:ext>
              </a:extLst>
            </p:cNvPr>
            <p:cNvSpPr/>
            <p:nvPr/>
          </p:nvSpPr>
          <p:spPr>
            <a:xfrm>
              <a:off x="8314564" y="2585435"/>
              <a:ext cx="884697" cy="187305"/>
            </a:xfrm>
            <a:prstGeom prst="rightArrow">
              <a:avLst/>
            </a:prstGeom>
            <a:solidFill>
              <a:srgbClr val="FF7E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7" name="矩形 116">
              <a:extLst>
                <a:ext uri="{FF2B5EF4-FFF2-40B4-BE49-F238E27FC236}">
                  <a16:creationId xmlns:a16="http://schemas.microsoft.com/office/drawing/2014/main" xmlns="" id="{BED5A15D-1188-40B9-8814-AB696CB58419}"/>
                </a:ext>
              </a:extLst>
            </p:cNvPr>
            <p:cNvSpPr/>
            <p:nvPr/>
          </p:nvSpPr>
          <p:spPr>
            <a:xfrm>
              <a:off x="8239171" y="1848986"/>
              <a:ext cx="96885" cy="1493348"/>
            </a:xfrm>
            <a:prstGeom prst="rect">
              <a:avLst/>
            </a:prstGeom>
            <a:solidFill>
              <a:srgbClr val="FF7E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8" name="圓角矩形 161">
              <a:extLst>
                <a:ext uri="{FF2B5EF4-FFF2-40B4-BE49-F238E27FC236}">
                  <a16:creationId xmlns:a16="http://schemas.microsoft.com/office/drawing/2014/main" xmlns="" id="{82D544D1-E3FF-4837-9137-9B0DC1312A3A}"/>
                </a:ext>
              </a:extLst>
            </p:cNvPr>
            <p:cNvSpPr/>
            <p:nvPr/>
          </p:nvSpPr>
          <p:spPr>
            <a:xfrm>
              <a:off x="7563506" y="2510265"/>
              <a:ext cx="623216" cy="366797"/>
            </a:xfrm>
            <a:prstGeom prst="roundRect">
              <a:avLst/>
            </a:prstGeom>
            <a:solidFill>
              <a:srgbClr val="FF7E79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陽性</a:t>
              </a:r>
            </a:p>
          </p:txBody>
        </p:sp>
        <p:sp>
          <p:nvSpPr>
            <p:cNvPr id="119" name="圓角矩形 161">
              <a:extLst>
                <a:ext uri="{FF2B5EF4-FFF2-40B4-BE49-F238E27FC236}">
                  <a16:creationId xmlns:a16="http://schemas.microsoft.com/office/drawing/2014/main" xmlns="" id="{9E5AD89F-36D6-4626-BD2C-C84D247397F3}"/>
                </a:ext>
              </a:extLst>
            </p:cNvPr>
            <p:cNvSpPr/>
            <p:nvPr/>
          </p:nvSpPr>
          <p:spPr>
            <a:xfrm>
              <a:off x="8369737" y="2189403"/>
              <a:ext cx="623216" cy="366797"/>
            </a:xfrm>
            <a:prstGeom prst="roundRect">
              <a:avLst/>
            </a:prstGeom>
            <a:solidFill>
              <a:srgbClr val="FF7E79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重症</a:t>
              </a:r>
            </a:p>
          </p:txBody>
        </p:sp>
        <p:sp>
          <p:nvSpPr>
            <p:cNvPr id="122" name="向右箭號 32">
              <a:extLst>
                <a:ext uri="{FF2B5EF4-FFF2-40B4-BE49-F238E27FC236}">
                  <a16:creationId xmlns:a16="http://schemas.microsoft.com/office/drawing/2014/main" xmlns="" id="{80BC12F1-7E1B-4D93-92E0-753678263EB2}"/>
                </a:ext>
              </a:extLst>
            </p:cNvPr>
            <p:cNvSpPr/>
            <p:nvPr/>
          </p:nvSpPr>
          <p:spPr>
            <a:xfrm>
              <a:off x="8238996" y="1711735"/>
              <a:ext cx="884697" cy="187305"/>
            </a:xfrm>
            <a:prstGeom prst="rightArrow">
              <a:avLst/>
            </a:prstGeom>
            <a:solidFill>
              <a:srgbClr val="FF7E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3" name="圓角矩形 161">
              <a:extLst>
                <a:ext uri="{FF2B5EF4-FFF2-40B4-BE49-F238E27FC236}">
                  <a16:creationId xmlns:a16="http://schemas.microsoft.com/office/drawing/2014/main" xmlns="" id="{DD6E6876-D1EB-476A-8FE9-B5F06476F3BD}"/>
                </a:ext>
              </a:extLst>
            </p:cNvPr>
            <p:cNvSpPr/>
            <p:nvPr/>
          </p:nvSpPr>
          <p:spPr>
            <a:xfrm>
              <a:off x="8336056" y="1314517"/>
              <a:ext cx="623216" cy="366797"/>
            </a:xfrm>
            <a:prstGeom prst="roundRect">
              <a:avLst/>
            </a:prstGeom>
            <a:solidFill>
              <a:srgbClr val="FF7E79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輕症</a:t>
              </a:r>
            </a:p>
          </p:txBody>
        </p:sp>
        <p:sp>
          <p:nvSpPr>
            <p:cNvPr id="126" name="圓角矩形 161">
              <a:extLst>
                <a:ext uri="{FF2B5EF4-FFF2-40B4-BE49-F238E27FC236}">
                  <a16:creationId xmlns:a16="http://schemas.microsoft.com/office/drawing/2014/main" xmlns="" id="{3F54F202-FFFE-48A5-8D06-583B2C6B926A}"/>
                </a:ext>
              </a:extLst>
            </p:cNvPr>
            <p:cNvSpPr/>
            <p:nvPr/>
          </p:nvSpPr>
          <p:spPr>
            <a:xfrm>
              <a:off x="8533208" y="3579899"/>
              <a:ext cx="623216" cy="366797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陰性</a:t>
              </a:r>
            </a:p>
          </p:txBody>
        </p:sp>
        <p:sp>
          <p:nvSpPr>
            <p:cNvPr id="127" name="向右箭號 34">
              <a:extLst>
                <a:ext uri="{FF2B5EF4-FFF2-40B4-BE49-F238E27FC236}">
                  <a16:creationId xmlns:a16="http://schemas.microsoft.com/office/drawing/2014/main" xmlns="" id="{98948DA9-B63E-4DC2-B669-3116A769276D}"/>
                </a:ext>
              </a:extLst>
            </p:cNvPr>
            <p:cNvSpPr/>
            <p:nvPr/>
          </p:nvSpPr>
          <p:spPr>
            <a:xfrm>
              <a:off x="8214337" y="3296655"/>
              <a:ext cx="2072630" cy="205184"/>
            </a:xfrm>
            <a:prstGeom prst="rightArrow">
              <a:avLst/>
            </a:prstGeom>
            <a:solidFill>
              <a:srgbClr val="7F7F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8" name="直線接點 127">
              <a:extLst>
                <a:ext uri="{FF2B5EF4-FFF2-40B4-BE49-F238E27FC236}">
                  <a16:creationId xmlns:a16="http://schemas.microsoft.com/office/drawing/2014/main" xmlns="" id="{69851BAD-0B7B-41F2-AABF-E8C605B43CA6}"/>
                </a:ext>
              </a:extLst>
            </p:cNvPr>
            <p:cNvCxnSpPr/>
            <p:nvPr/>
          </p:nvCxnSpPr>
          <p:spPr>
            <a:xfrm flipV="1">
              <a:off x="7491084" y="3424827"/>
              <a:ext cx="653246" cy="1263"/>
            </a:xfrm>
            <a:prstGeom prst="line">
              <a:avLst/>
            </a:prstGeom>
            <a:ln w="76200">
              <a:solidFill>
                <a:srgbClr val="7F7F7F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9" name="圖片 128">
              <a:extLst>
                <a:ext uri="{FF2B5EF4-FFF2-40B4-BE49-F238E27FC236}">
                  <a16:creationId xmlns:a16="http://schemas.microsoft.com/office/drawing/2014/main" xmlns="" id="{A66FD85B-CCC1-41B0-B909-68DB5F72834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3475" y="1754423"/>
              <a:ext cx="670602" cy="670602"/>
            </a:xfrm>
            <a:prstGeom prst="rect">
              <a:avLst/>
            </a:prstGeom>
          </p:spPr>
        </p:pic>
        <p:pic>
          <p:nvPicPr>
            <p:cNvPr id="130" name="圖片 129">
              <a:extLst>
                <a:ext uri="{FF2B5EF4-FFF2-40B4-BE49-F238E27FC236}">
                  <a16:creationId xmlns:a16="http://schemas.microsoft.com/office/drawing/2014/main" xmlns="" id="{8CCA6EC9-24A8-4071-BB52-A8C9F616CD3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03701" y="1155447"/>
              <a:ext cx="623216" cy="623216"/>
            </a:xfrm>
            <a:prstGeom prst="rect">
              <a:avLst/>
            </a:prstGeom>
          </p:spPr>
        </p:pic>
        <p:sp>
          <p:nvSpPr>
            <p:cNvPr id="131" name="文字方塊 130">
              <a:extLst>
                <a:ext uri="{FF2B5EF4-FFF2-40B4-BE49-F238E27FC236}">
                  <a16:creationId xmlns:a16="http://schemas.microsoft.com/office/drawing/2014/main" xmlns="" id="{8118F5B1-27EE-4FBD-969C-921241E3DA58}"/>
                </a:ext>
              </a:extLst>
            </p:cNvPr>
            <p:cNvSpPr txBox="1"/>
            <p:nvPr/>
          </p:nvSpPr>
          <p:spPr>
            <a:xfrm>
              <a:off x="9158841" y="1754563"/>
              <a:ext cx="225625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1600" b="1" dirty="0"/>
                <a:t>返家隔離</a:t>
              </a:r>
            </a:p>
          </p:txBody>
        </p:sp>
        <p:pic>
          <p:nvPicPr>
            <p:cNvPr id="132" name="圖片 131">
              <a:extLst>
                <a:ext uri="{FF2B5EF4-FFF2-40B4-BE49-F238E27FC236}">
                  <a16:creationId xmlns:a16="http://schemas.microsoft.com/office/drawing/2014/main" xmlns="" id="{B179E54A-7559-48AC-8C1D-6CD72BB876C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86751" y="3087639"/>
              <a:ext cx="623216" cy="623216"/>
            </a:xfrm>
            <a:prstGeom prst="rect">
              <a:avLst/>
            </a:prstGeom>
          </p:spPr>
        </p:pic>
        <p:grpSp>
          <p:nvGrpSpPr>
            <p:cNvPr id="134" name="群組 133">
              <a:extLst>
                <a:ext uri="{FF2B5EF4-FFF2-40B4-BE49-F238E27FC236}">
                  <a16:creationId xmlns:a16="http://schemas.microsoft.com/office/drawing/2014/main" xmlns="" id="{E39BDB68-F480-4D88-AD02-2227A3C265CD}"/>
                </a:ext>
              </a:extLst>
            </p:cNvPr>
            <p:cNvGrpSpPr/>
            <p:nvPr/>
          </p:nvGrpSpPr>
          <p:grpSpPr>
            <a:xfrm>
              <a:off x="356016" y="3107167"/>
              <a:ext cx="1658949" cy="424280"/>
              <a:chOff x="8134604" y="1143559"/>
              <a:chExt cx="1621361" cy="424280"/>
            </a:xfrm>
          </p:grpSpPr>
          <p:sp>
            <p:nvSpPr>
              <p:cNvPr id="135" name="圓角矩形 73">
                <a:extLst>
                  <a:ext uri="{FF2B5EF4-FFF2-40B4-BE49-F238E27FC236}">
                    <a16:creationId xmlns:a16="http://schemas.microsoft.com/office/drawing/2014/main" xmlns="" id="{2CC7CA1B-9E5C-4041-9661-A3EEF924190F}"/>
                  </a:ext>
                </a:extLst>
              </p:cNvPr>
              <p:cNvSpPr/>
              <p:nvPr/>
            </p:nvSpPr>
            <p:spPr>
              <a:xfrm>
                <a:off x="8161696" y="1143559"/>
                <a:ext cx="1594269" cy="424280"/>
              </a:xfrm>
              <a:prstGeom prst="round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28575"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357188" indent="-357188" algn="ctr"/>
                <a:r>
                  <a:rPr lang="zh-TW" altLang="en-US" sz="1400" b="1" dirty="0">
                    <a:solidFill>
                      <a:sysClr val="windowText" lastClr="00000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      </a:t>
                </a:r>
              </a:p>
            </p:txBody>
          </p:sp>
          <p:sp>
            <p:nvSpPr>
              <p:cNvPr id="136" name="矩形 135">
                <a:extLst>
                  <a:ext uri="{FF2B5EF4-FFF2-40B4-BE49-F238E27FC236}">
                    <a16:creationId xmlns:a16="http://schemas.microsoft.com/office/drawing/2014/main" xmlns="" id="{2CA96E78-7AD2-439F-AEAA-7081BE6E7952}"/>
                  </a:ext>
                </a:extLst>
              </p:cNvPr>
              <p:cNvSpPr/>
              <p:nvPr/>
            </p:nvSpPr>
            <p:spPr>
              <a:xfrm>
                <a:off x="8134604" y="1201810"/>
                <a:ext cx="158423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sz="1400" b="1" dirty="0" smtClean="0">
                    <a:solidFill>
                      <a:sysClr val="windowText" lastClr="000000"/>
                    </a:solidFill>
                  </a:rPr>
                  <a:t>園區或企業快篩站</a:t>
                </a:r>
                <a:endParaRPr lang="en-US" altLang="zh-TW" sz="1400" b="1" dirty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55" name="矩形 54">
              <a:extLst>
                <a:ext uri="{FF2B5EF4-FFF2-40B4-BE49-F238E27FC236}">
                  <a16:creationId xmlns:a16="http://schemas.microsoft.com/office/drawing/2014/main" xmlns="" id="{3C294E7A-8662-47BA-9E2F-E70C655637BF}"/>
                </a:ext>
              </a:extLst>
            </p:cNvPr>
            <p:cNvSpPr/>
            <p:nvPr/>
          </p:nvSpPr>
          <p:spPr>
            <a:xfrm>
              <a:off x="3822834" y="2668450"/>
              <a:ext cx="140615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600" b="1" dirty="0" smtClean="0"/>
                <a:t> (</a:t>
              </a:r>
              <a:r>
                <a:rPr lang="zh-TW" altLang="en-US" sz="1600" b="1" dirty="0" smtClean="0"/>
                <a:t>由企業安排</a:t>
              </a:r>
              <a:r>
                <a:rPr lang="en-US" altLang="zh-TW" sz="1600" b="1" dirty="0" smtClean="0"/>
                <a:t>)</a:t>
              </a:r>
              <a:endParaRPr lang="en-US" altLang="zh-TW" sz="1600" b="1" dirty="0"/>
            </a:p>
          </p:txBody>
        </p: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xmlns="" id="{2BE0286E-63E4-426D-BBC6-9EE2AE33DAAD}"/>
                </a:ext>
              </a:extLst>
            </p:cNvPr>
            <p:cNvSpPr/>
            <p:nvPr/>
          </p:nvSpPr>
          <p:spPr>
            <a:xfrm flipH="1">
              <a:off x="2740904" y="969082"/>
              <a:ext cx="8662052" cy="3398735"/>
            </a:xfrm>
            <a:prstGeom prst="rect">
              <a:avLst/>
            </a:prstGeom>
            <a:noFill/>
            <a:ln w="57150">
              <a:solidFill>
                <a:schemeClr val="accent5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8" name="文字方塊 57">
              <a:extLst>
                <a:ext uri="{FF2B5EF4-FFF2-40B4-BE49-F238E27FC236}">
                  <a16:creationId xmlns:a16="http://schemas.microsoft.com/office/drawing/2014/main" xmlns="" id="{93A8466F-5F52-4079-9EF2-875959D3F990}"/>
                </a:ext>
              </a:extLst>
            </p:cNvPr>
            <p:cNvSpPr txBox="1"/>
            <p:nvPr/>
          </p:nvSpPr>
          <p:spPr>
            <a:xfrm>
              <a:off x="6277864" y="1706445"/>
              <a:ext cx="185363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000" b="1" dirty="0"/>
                <a:t>指定檢驗機構</a:t>
              </a:r>
            </a:p>
          </p:txBody>
        </p:sp>
        <p:sp>
          <p:nvSpPr>
            <p:cNvPr id="61" name="圓角矩形 60">
              <a:extLst>
                <a:ext uri="{FF2B5EF4-FFF2-40B4-BE49-F238E27FC236}">
                  <a16:creationId xmlns:a16="http://schemas.microsoft.com/office/drawing/2014/main" xmlns="" id="{3FD99CF0-AEA8-44C9-96C5-B22916E21F84}"/>
                </a:ext>
              </a:extLst>
            </p:cNvPr>
            <p:cNvSpPr/>
            <p:nvPr/>
          </p:nvSpPr>
          <p:spPr>
            <a:xfrm>
              <a:off x="4188085" y="5559808"/>
              <a:ext cx="612131" cy="70936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TW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TW" altLang="en-US" sz="1400" b="1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抗原快篩陰性</a:t>
              </a:r>
              <a:endPara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2" name="向右箭號 61">
              <a:extLst>
                <a:ext uri="{FF2B5EF4-FFF2-40B4-BE49-F238E27FC236}">
                  <a16:creationId xmlns:a16="http://schemas.microsoft.com/office/drawing/2014/main" xmlns="" id="{60630A38-BD2B-40A2-A260-D970E0C3E876}"/>
                </a:ext>
              </a:extLst>
            </p:cNvPr>
            <p:cNvSpPr/>
            <p:nvPr/>
          </p:nvSpPr>
          <p:spPr>
            <a:xfrm>
              <a:off x="3057931" y="5302355"/>
              <a:ext cx="2894053" cy="277192"/>
            </a:xfrm>
            <a:prstGeom prst="rightArrow">
              <a:avLst/>
            </a:prstGeom>
            <a:solidFill>
              <a:srgbClr val="0000FF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TW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TW" altLang="en-US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63" name="圓角矩形 62">
              <a:extLst>
                <a:ext uri="{FF2B5EF4-FFF2-40B4-BE49-F238E27FC236}">
                  <a16:creationId xmlns:a16="http://schemas.microsoft.com/office/drawing/2014/main" xmlns="" id="{28EBB571-0281-4CD4-8BE8-45A6E38DBA34}"/>
                </a:ext>
              </a:extLst>
            </p:cNvPr>
            <p:cNvSpPr/>
            <p:nvPr/>
          </p:nvSpPr>
          <p:spPr>
            <a:xfrm>
              <a:off x="5631094" y="5901679"/>
              <a:ext cx="2153039" cy="408623"/>
            </a:xfrm>
            <a:prstGeom prst="roundRect">
              <a:avLst/>
            </a:prstGeom>
            <a:ln w="762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defPPr>
                <a:defRPr lang="zh-TW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342900" fontAlgn="auto">
                <a:spcBef>
                  <a:spcPts val="0"/>
                </a:spcBef>
                <a:spcAft>
                  <a:spcPts val="0"/>
                </a:spcAft>
              </a:pPr>
              <a:r>
                <a:rPr lang="zh-TW" altLang="en-US" b="1" dirty="0" smtClean="0">
                  <a:solidFill>
                    <a:srgbClr val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維持回</a:t>
              </a:r>
              <a:r>
                <a:rPr kumimoji="0" lang="zh-TW" altLang="en-US" b="1" dirty="0" smtClean="0">
                  <a:solidFill>
                    <a:srgbClr val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職場運作</a:t>
              </a:r>
              <a:endParaRPr kumimoji="0" lang="en-US" altLang="zh-TW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grpSp>
          <p:nvGrpSpPr>
            <p:cNvPr id="64" name="群組 63">
              <a:extLst>
                <a:ext uri="{FF2B5EF4-FFF2-40B4-BE49-F238E27FC236}">
                  <a16:creationId xmlns:a16="http://schemas.microsoft.com/office/drawing/2014/main" xmlns="" id="{7EBA3223-8F11-4F81-845D-40385B0CEEA0}"/>
                </a:ext>
              </a:extLst>
            </p:cNvPr>
            <p:cNvGrpSpPr/>
            <p:nvPr/>
          </p:nvGrpSpPr>
          <p:grpSpPr>
            <a:xfrm>
              <a:off x="6117618" y="4990892"/>
              <a:ext cx="1080121" cy="803609"/>
              <a:chOff x="5746103" y="6281104"/>
              <a:chExt cx="1136783" cy="892558"/>
            </a:xfrm>
          </p:grpSpPr>
          <p:sp>
            <p:nvSpPr>
              <p:cNvPr id="65" name="圓角矩形 64">
                <a:extLst>
                  <a:ext uri="{FF2B5EF4-FFF2-40B4-BE49-F238E27FC236}">
                    <a16:creationId xmlns:a16="http://schemas.microsoft.com/office/drawing/2014/main" xmlns="" id="{0DA1E36F-E0EA-4644-8B4F-B0C0F8274AAC}"/>
                  </a:ext>
                </a:extLst>
              </p:cNvPr>
              <p:cNvSpPr/>
              <p:nvPr/>
            </p:nvSpPr>
            <p:spPr>
              <a:xfrm>
                <a:off x="5746103" y="6281104"/>
                <a:ext cx="1136783" cy="892558"/>
              </a:xfrm>
              <a:prstGeom prst="roundRect">
                <a:avLst/>
              </a:prstGeom>
              <a:solidFill>
                <a:srgbClr val="92D050"/>
              </a:solidFill>
              <a:ln w="25400" cap="flat" cmpd="sng" algn="ctr">
                <a:noFill/>
                <a:prstDash val="soli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endParaRPr>
              </a:p>
            </p:txBody>
          </p:sp>
          <p:pic>
            <p:nvPicPr>
              <p:cNvPr id="68" name="圖片 67">
                <a:extLst>
                  <a:ext uri="{FF2B5EF4-FFF2-40B4-BE49-F238E27FC236}">
                    <a16:creationId xmlns:a16="http://schemas.microsoft.com/office/drawing/2014/main" xmlns="" id="{2297A8CF-0EE5-4B49-8245-80AE64FF1B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BEBA8EAE-BF5A-486C-A8C5-ECC9F3942E4B}">
                    <a14:imgProps xmlns:a14="http://schemas.microsoft.com/office/drawing/2010/main">
                      <a14:imgLayer r:embed="rId13">
                        <a14:imgEffect>
                          <a14:backgroundRemoval t="0" b="99201" l="1471" r="100000">
                            <a14:foregroundMark x1="76176" y1="26677" x2="76176" y2="26677"/>
                            <a14:foregroundMark x1="76176" y1="34345" x2="76176" y2="34345"/>
                            <a14:foregroundMark x1="78824" y1="43770" x2="78824" y2="43770"/>
                            <a14:foregroundMark x1="77059" y1="21885" x2="77059" y2="21885"/>
                            <a14:foregroundMark x1="75294" y1="17093" x2="75294" y2="17093"/>
                            <a14:foregroundMark x1="77941" y1="18051" x2="77941" y2="18051"/>
                            <a14:foregroundMark x1="78824" y1="20927" x2="78824" y2="20927"/>
                            <a14:foregroundMark x1="78824" y1="41054" x2="78824" y2="43770"/>
                            <a14:foregroundMark x1="73529" y1="45687" x2="73529" y2="45687"/>
                            <a14:foregroundMark x1="73529" y1="39137" x2="76176" y2="36262"/>
                            <a14:foregroundMark x1="75294" y1="27636" x2="75294" y2="27636"/>
                            <a14:foregroundMark x1="74412" y1="24760" x2="74412" y2="24760"/>
                            <a14:foregroundMark x1="80588" y1="19010" x2="80588" y2="19010"/>
                            <a14:foregroundMark x1="80588" y1="25719" x2="80588" y2="25719"/>
                            <a14:foregroundMark x1="81471" y1="38179" x2="82206" y2="42971"/>
                            <a14:foregroundMark x1="80588" y1="35304" x2="80588" y2="35304"/>
                            <a14:foregroundMark x1="79706" y1="41054" x2="79706" y2="41054"/>
                            <a14:foregroundMark x1="76176" y1="32428" x2="76176" y2="32428"/>
                            <a14:foregroundMark x1="76176" y1="28594" x2="76176" y2="28594"/>
                            <a14:foregroundMark x1="75294" y1="23802" x2="75294" y2="23802"/>
                            <a14:foregroundMark x1="73529" y1="19968" x2="73529" y2="19968"/>
                            <a14:foregroundMark x1="72647" y1="19010" x2="72647" y2="19010"/>
                            <a14:foregroundMark x1="72647" y1="18051" x2="72647" y2="18051"/>
                            <a14:foregroundMark x1="74412" y1="15176" x2="74412" y2="15176"/>
                            <a14:foregroundMark x1="74412" y1="15176" x2="74412" y2="15176"/>
                            <a14:foregroundMark x1="75294" y1="10383" x2="75294" y2="10383"/>
                            <a14:foregroundMark x1="75294" y1="10383" x2="75294" y2="10383"/>
                            <a14:foregroundMark x1="77059" y1="12300" x2="77059" y2="12300"/>
                            <a14:foregroundMark x1="77059" y1="19968" x2="77059" y2="22843"/>
                            <a14:foregroundMark x1="77941" y1="27636" x2="77941" y2="27636"/>
                            <a14:foregroundMark x1="78824" y1="33387" x2="78824" y2="33387"/>
                            <a14:foregroundMark x1="79706" y1="37220" x2="79706" y2="37220"/>
                          </a14:backgroundRemoval>
                        </a14:imgEffect>
                        <a14:imgEffect>
                          <a14:colorTemperature colorTemp="4700"/>
                        </a14:imgEffect>
                        <a14:imgEffect>
                          <a14:saturation sat="40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5917871" y="6369297"/>
                <a:ext cx="769851" cy="708717"/>
              </a:xfrm>
              <a:prstGeom prst="rect">
                <a:avLst/>
              </a:prstGeom>
            </p:spPr>
          </p:pic>
        </p:grpSp>
        <p:sp>
          <p:nvSpPr>
            <p:cNvPr id="2" name="文字方塊 1"/>
            <p:cNvSpPr txBox="1"/>
            <p:nvPr/>
          </p:nvSpPr>
          <p:spPr>
            <a:xfrm>
              <a:off x="5566833" y="764704"/>
              <a:ext cx="2262158" cy="3693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zh-TW" altLang="en-US" b="1" dirty="0" smtClean="0">
                  <a:latin typeface="+mj-ea"/>
                  <a:ea typeface="+mj-ea"/>
                </a:rPr>
                <a:t>法定通報及檢驗流程</a:t>
              </a:r>
              <a:endParaRPr lang="en-US" b="1" dirty="0">
                <a:latin typeface="+mj-ea"/>
                <a:ea typeface="+mj-ea"/>
              </a:endParaRPr>
            </a:p>
          </p:txBody>
        </p:sp>
        <p:sp>
          <p:nvSpPr>
            <p:cNvPr id="70" name="文字方塊 69"/>
            <p:cNvSpPr txBox="1"/>
            <p:nvPr/>
          </p:nvSpPr>
          <p:spPr>
            <a:xfrm>
              <a:off x="130177" y="555282"/>
              <a:ext cx="232131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b="1" dirty="0" smtClean="0">
                  <a:solidFill>
                    <a:srgbClr val="0000FF"/>
                  </a:solidFill>
                </a:rPr>
                <a:t>企業依風險管控得自行訂健康監控機制</a:t>
              </a:r>
              <a:endParaRPr lang="en-US" altLang="zh-TW" b="1" dirty="0" smtClean="0">
                <a:solidFill>
                  <a:srgbClr val="0000FF"/>
                </a:solidFill>
              </a:endParaRPr>
            </a:p>
            <a:p>
              <a:pPr algn="ctr"/>
              <a:r>
                <a:rPr lang="en-US" altLang="zh-TW" b="1" dirty="0" smtClean="0"/>
                <a:t>(</a:t>
              </a:r>
              <a:r>
                <a:rPr lang="zh-TW" altLang="en-US" b="1" dirty="0" smtClean="0"/>
                <a:t>例如週期性篩檢或</a:t>
              </a:r>
              <a:endParaRPr lang="en-US" altLang="zh-TW" b="1" dirty="0" smtClean="0"/>
            </a:p>
            <a:p>
              <a:pPr algn="ctr"/>
              <a:r>
                <a:rPr lang="zh-TW" altLang="en-US" b="1" smtClean="0"/>
                <a:t>高風險人員</a:t>
              </a:r>
              <a:r>
                <a:rPr lang="zh-TW" altLang="en-US" b="1" dirty="0" smtClean="0"/>
                <a:t>篩選</a:t>
              </a:r>
              <a:r>
                <a:rPr lang="en-US" altLang="zh-TW" b="1" dirty="0" smtClean="0"/>
                <a:t>)</a:t>
              </a:r>
              <a:endParaRPr lang="zh-TW" altLang="en-US" b="1" dirty="0"/>
            </a:p>
          </p:txBody>
        </p:sp>
      </p:grpSp>
      <p:sp>
        <p:nvSpPr>
          <p:cNvPr id="59" name="向右箭號 34">
            <a:extLst>
              <a:ext uri="{FF2B5EF4-FFF2-40B4-BE49-F238E27FC236}">
                <a16:creationId xmlns:a16="http://schemas.microsoft.com/office/drawing/2014/main" xmlns="" id="{98948DA9-B63E-4DC2-B669-3116A769276D}"/>
              </a:ext>
            </a:extLst>
          </p:cNvPr>
          <p:cNvSpPr/>
          <p:nvPr/>
        </p:nvSpPr>
        <p:spPr>
          <a:xfrm>
            <a:off x="1684845" y="5321183"/>
            <a:ext cx="1366469" cy="250124"/>
          </a:xfrm>
          <a:prstGeom prst="rightArrow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6595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預設簡報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簡報內頁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82</Words>
  <Application>Microsoft Office PowerPoint</Application>
  <PresentationFormat>自訂</PresentationFormat>
  <Paragraphs>24</Paragraphs>
  <Slides>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1</vt:i4>
      </vt:variant>
    </vt:vector>
  </HeadingPairs>
  <TitlesOfParts>
    <vt:vector size="3" baseType="lpstr">
      <vt:lpstr>1_預設簡報設計</vt:lpstr>
      <vt:lpstr>簡報內頁</vt:lpstr>
      <vt:lpstr>PowerPoint 簡報</vt:lpstr>
    </vt:vector>
  </TitlesOfParts>
  <Company>Ministry of Economic Affairs,R.O.C.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江佩馨</dc:creator>
  <cp:lastModifiedBy>moea</cp:lastModifiedBy>
  <cp:revision>3351</cp:revision>
  <cp:lastPrinted>2020-07-06T01:54:33Z</cp:lastPrinted>
  <dcterms:created xsi:type="dcterms:W3CDTF">2016-06-21T07:56:38Z</dcterms:created>
  <dcterms:modified xsi:type="dcterms:W3CDTF">2021-05-30T04:19:52Z</dcterms:modified>
</cp:coreProperties>
</file>