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E0F10-B8D8-4A9D-84BA-8DBA926BE961}" type="datetimeFigureOut">
              <a:rPr lang="zh-TW" altLang="en-US" smtClean="0"/>
              <a:t>2020/4/21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66A3D-1121-4B9F-B251-4871AC2F24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56516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E0F10-B8D8-4A9D-84BA-8DBA926BE961}" type="datetimeFigureOut">
              <a:rPr lang="zh-TW" altLang="en-US" smtClean="0"/>
              <a:t>2020/4/21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66A3D-1121-4B9F-B251-4871AC2F24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5175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E0F10-B8D8-4A9D-84BA-8DBA926BE961}" type="datetimeFigureOut">
              <a:rPr lang="zh-TW" altLang="en-US" smtClean="0"/>
              <a:t>2020/4/21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66A3D-1121-4B9F-B251-4871AC2F24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67612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E0F10-B8D8-4A9D-84BA-8DBA926BE961}" type="datetimeFigureOut">
              <a:rPr lang="zh-TW" altLang="en-US" smtClean="0"/>
              <a:t>2020/4/21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66A3D-1121-4B9F-B251-4871AC2F24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94299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E0F10-B8D8-4A9D-84BA-8DBA926BE961}" type="datetimeFigureOut">
              <a:rPr lang="zh-TW" altLang="en-US" smtClean="0"/>
              <a:t>2020/4/21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66A3D-1121-4B9F-B251-4871AC2F24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5126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E0F10-B8D8-4A9D-84BA-8DBA926BE961}" type="datetimeFigureOut">
              <a:rPr lang="zh-TW" altLang="en-US" smtClean="0"/>
              <a:t>2020/4/21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66A3D-1121-4B9F-B251-4871AC2F24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6968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E0F10-B8D8-4A9D-84BA-8DBA926BE961}" type="datetimeFigureOut">
              <a:rPr lang="zh-TW" altLang="en-US" smtClean="0"/>
              <a:t>2020/4/21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66A3D-1121-4B9F-B251-4871AC2F24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11570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E0F10-B8D8-4A9D-84BA-8DBA926BE961}" type="datetimeFigureOut">
              <a:rPr lang="zh-TW" altLang="en-US" smtClean="0"/>
              <a:t>2020/4/21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66A3D-1121-4B9F-B251-4871AC2F24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3665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E0F10-B8D8-4A9D-84BA-8DBA926BE961}" type="datetimeFigureOut">
              <a:rPr lang="zh-TW" altLang="en-US" smtClean="0"/>
              <a:t>2020/4/21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66A3D-1121-4B9F-B251-4871AC2F24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9800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E0F10-B8D8-4A9D-84BA-8DBA926BE961}" type="datetimeFigureOut">
              <a:rPr lang="zh-TW" altLang="en-US" smtClean="0"/>
              <a:t>2020/4/21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66A3D-1121-4B9F-B251-4871AC2F24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6019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E0F10-B8D8-4A9D-84BA-8DBA926BE961}" type="datetimeFigureOut">
              <a:rPr lang="zh-TW" altLang="en-US" smtClean="0"/>
              <a:t>2020/4/21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66A3D-1121-4B9F-B251-4871AC2F24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1592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CE0F10-B8D8-4A9D-84BA-8DBA926BE961}" type="datetimeFigureOut">
              <a:rPr lang="zh-TW" altLang="en-US" smtClean="0"/>
              <a:t>2020/4/21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66A3D-1121-4B9F-B251-4871AC2F24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931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/>
          <p:cNvSpPr txBox="1"/>
          <p:nvPr/>
        </p:nvSpPr>
        <p:spPr>
          <a:xfrm>
            <a:off x="0" y="169476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「經濟部紓困</a:t>
            </a:r>
            <a:r>
              <a:rPr lang="en-US" altLang="zh-TW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2.0</a:t>
            </a:r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方案」申請流程說明</a:t>
            </a:r>
            <a:endParaRPr lang="en-US" altLang="zh-TW" sz="28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2305383" y="2276872"/>
            <a:ext cx="4354849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107-109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年營收比較表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輔助計算用</a:t>
            </a:r>
            <a:r>
              <a:rPr lang="zh-TW" altLang="en-US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」檔案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之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列表</a:t>
            </a:r>
            <a:r>
              <a:rPr lang="en-US" altLang="zh-TW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4.5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確認自動計算之衰退程度</a:t>
            </a:r>
            <a:endParaRPr lang="en-US" altLang="zh-TW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2195736" y="1143853"/>
            <a:ext cx="4572569" cy="646331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zh-TW" altLang="en-US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填寫「</a:t>
            </a:r>
            <a:r>
              <a:rPr lang="en-US" altLang="zh-TW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107-109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年營收比較表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輔助計算</a:t>
            </a:r>
            <a:r>
              <a:rPr lang="zh-TW" altLang="en-US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用」</a:t>
            </a:r>
            <a:endParaRPr lang="en-US" altLang="zh-TW" b="1" dirty="0" smtClean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檔案之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列表</a:t>
            </a:r>
            <a:r>
              <a:rPr lang="en-US" altLang="zh-TW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1-3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填入</a:t>
            </a:r>
            <a:r>
              <a:rPr lang="en-US" altLang="zh-TW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107-109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年營收資料</a:t>
            </a:r>
            <a:endParaRPr lang="zh-TW" altLang="en-US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7" name="文字方塊 16"/>
          <p:cNvSpPr txBox="1"/>
          <p:nvPr/>
        </p:nvSpPr>
        <p:spPr>
          <a:xfrm>
            <a:off x="3478937" y="3429000"/>
            <a:ext cx="2029167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有意願</a:t>
            </a:r>
            <a:r>
              <a:rPr lang="zh-TW" altLang="en-US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申請及符合資格之廠商</a:t>
            </a:r>
            <a:endParaRPr lang="en-US" altLang="zh-TW" b="1" dirty="0" smtClean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1389855" y="4820959"/>
            <a:ext cx="2160240" cy="120032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若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營收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衰退</a:t>
            </a:r>
            <a:r>
              <a:rPr lang="zh-TW" altLang="en-US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超過</a:t>
            </a:r>
            <a:r>
              <a:rPr lang="en-US" altLang="zh-TW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30%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填寫「製造業及技服業薪資及營運申請 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衰退</a:t>
            </a:r>
            <a:r>
              <a:rPr lang="en-US" altLang="zh-TW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30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版</a:t>
            </a:r>
            <a:r>
              <a:rPr lang="zh-TW" altLang="en-US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」</a:t>
            </a:r>
            <a:endParaRPr lang="en-US" altLang="zh-TW" b="1" dirty="0" smtClean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1" name="文字方塊 20"/>
          <p:cNvSpPr txBox="1"/>
          <p:nvPr/>
        </p:nvSpPr>
        <p:spPr>
          <a:xfrm>
            <a:off x="5652242" y="4820959"/>
            <a:ext cx="2232126" cy="120032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若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營收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衰退</a:t>
            </a:r>
            <a:r>
              <a:rPr lang="zh-TW" altLang="en-US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超過</a:t>
            </a:r>
            <a:r>
              <a:rPr lang="en-US" altLang="zh-TW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50%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填寫「製造業及技服業薪資及營運申請 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衰退</a:t>
            </a:r>
            <a:r>
              <a:rPr lang="en-US" altLang="zh-TW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50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版</a:t>
            </a:r>
            <a:r>
              <a:rPr lang="zh-TW" altLang="en-US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」</a:t>
            </a:r>
            <a:endParaRPr lang="en-US" altLang="zh-TW" b="1" dirty="0" smtClean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3" name="直線接點 2"/>
          <p:cNvCxnSpPr>
            <a:stCxn id="8" idx="2"/>
            <a:endCxn id="6" idx="0"/>
          </p:cNvCxnSpPr>
          <p:nvPr/>
        </p:nvCxnSpPr>
        <p:spPr>
          <a:xfrm>
            <a:off x="4482021" y="1790184"/>
            <a:ext cx="787" cy="486688"/>
          </a:xfrm>
          <a:prstGeom prst="line">
            <a:avLst/>
          </a:prstGeom>
          <a:ln w="635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接點 22"/>
          <p:cNvCxnSpPr>
            <a:stCxn id="6" idx="2"/>
            <a:endCxn id="17" idx="0"/>
          </p:cNvCxnSpPr>
          <p:nvPr/>
        </p:nvCxnSpPr>
        <p:spPr>
          <a:xfrm>
            <a:off x="4482808" y="2923203"/>
            <a:ext cx="10713" cy="505797"/>
          </a:xfrm>
          <a:prstGeom prst="line">
            <a:avLst/>
          </a:prstGeom>
          <a:ln w="635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肘形接點 13"/>
          <p:cNvCxnSpPr>
            <a:stCxn id="17" idx="2"/>
            <a:endCxn id="18" idx="0"/>
          </p:cNvCxnSpPr>
          <p:nvPr/>
        </p:nvCxnSpPr>
        <p:spPr>
          <a:xfrm rot="5400000">
            <a:off x="3108934" y="3436372"/>
            <a:ext cx="745628" cy="2023546"/>
          </a:xfrm>
          <a:prstGeom prst="bentConnector3">
            <a:avLst/>
          </a:prstGeom>
          <a:ln w="508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肘形接點 24"/>
          <p:cNvCxnSpPr>
            <a:stCxn id="17" idx="2"/>
            <a:endCxn id="21" idx="0"/>
          </p:cNvCxnSpPr>
          <p:nvPr/>
        </p:nvCxnSpPr>
        <p:spPr>
          <a:xfrm rot="16200000" flipH="1">
            <a:off x="5258099" y="3310753"/>
            <a:ext cx="745628" cy="2274784"/>
          </a:xfrm>
          <a:prstGeom prst="bentConnector3">
            <a:avLst/>
          </a:prstGeom>
          <a:ln w="508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4648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0" y="736828"/>
            <a:ext cx="918051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zh-TW" altLang="en-US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方案</a:t>
            </a:r>
            <a:r>
              <a:rPr lang="en-US" altLang="zh-TW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</a:p>
          <a:p>
            <a:pPr>
              <a:spcBef>
                <a:spcPts val="600"/>
              </a:spcBef>
            </a:pP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營收衰退超過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50%-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有意願申請者可填寫</a:t>
            </a:r>
            <a:r>
              <a:rPr lang="zh-TW" altLang="en-US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</a:t>
            </a:r>
            <a:r>
              <a:rPr lang="zh-TW" altLang="en-US" sz="16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製造業</a:t>
            </a:r>
            <a:r>
              <a:rPr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及技服業薪資及營運</a:t>
            </a:r>
            <a:r>
              <a:rPr lang="zh-TW" altLang="en-US" sz="16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申請 衰退</a:t>
            </a:r>
            <a:r>
              <a:rPr lang="en-US" altLang="zh-TW" sz="16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50</a:t>
            </a:r>
            <a:r>
              <a:rPr lang="zh-TW" altLang="en-US" sz="16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版</a:t>
            </a:r>
            <a:r>
              <a:rPr lang="zh-TW" altLang="en-US" sz="1600" b="1" dirty="0" smtClean="0"/>
              <a:t>」</a:t>
            </a:r>
            <a:endParaRPr lang="en-US" altLang="zh-TW" sz="16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600"/>
              </a:spcBef>
            </a:pP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營收衰退超過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30%(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研擬中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)-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有意願申請者可填寫</a:t>
            </a:r>
            <a:r>
              <a:rPr lang="zh-TW" altLang="en-US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</a:t>
            </a:r>
            <a:r>
              <a:rPr lang="zh-TW" altLang="en-US" sz="16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製造業及技服業薪資及營運申請衰退</a:t>
            </a:r>
            <a:r>
              <a:rPr lang="en-US" altLang="zh-TW" sz="16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30</a:t>
            </a:r>
            <a:r>
              <a:rPr lang="zh-TW" altLang="en-US" sz="16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版</a:t>
            </a:r>
            <a:r>
              <a:rPr lang="zh-TW" altLang="en-US" sz="1600" b="1" dirty="0" smtClean="0"/>
              <a:t>」</a:t>
            </a:r>
            <a:endParaRPr lang="en-US" altLang="zh-TW" sz="16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0" y="169476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</a:t>
            </a:r>
            <a:r>
              <a:rPr lang="en-US" altLang="zh-TW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107-109</a:t>
            </a:r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年營收比較表輔助計算用」表格之填寫說明</a:t>
            </a:r>
            <a:endParaRPr lang="en-US" altLang="zh-TW" sz="28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35496" y="4787860"/>
            <a:ext cx="39363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solidFill>
                  <a:srgbClr val="0000FF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步驟</a:t>
            </a:r>
            <a:r>
              <a:rPr lang="en-US" altLang="zh-TW" b="1" dirty="0" smtClean="0">
                <a:solidFill>
                  <a:srgbClr val="0000FF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2.</a:t>
            </a:r>
            <a:r>
              <a:rPr lang="zh-TW" altLang="en-US" b="1" dirty="0" smtClean="0">
                <a:solidFill>
                  <a:srgbClr val="0000FF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辨別營收衰退比率於列表</a:t>
            </a:r>
            <a:r>
              <a:rPr lang="en-US" altLang="zh-TW" b="1" dirty="0" smtClean="0">
                <a:solidFill>
                  <a:srgbClr val="0000FF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4-5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321" y="2713566"/>
            <a:ext cx="2484544" cy="179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2636912"/>
            <a:ext cx="1556196" cy="2135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4737" y="2924944"/>
            <a:ext cx="3391163" cy="1868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矩形 7"/>
          <p:cNvSpPr/>
          <p:nvPr/>
        </p:nvSpPr>
        <p:spPr>
          <a:xfrm>
            <a:off x="-15098" y="1988840"/>
            <a:ext cx="40110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b="1" dirty="0" smtClean="0">
                <a:solidFill>
                  <a:srgbClr val="0000FF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步驟</a:t>
            </a:r>
            <a:r>
              <a:rPr lang="en-US" altLang="zh-TW" b="1" dirty="0" smtClean="0">
                <a:solidFill>
                  <a:srgbClr val="0000FF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1.</a:t>
            </a:r>
            <a:r>
              <a:rPr lang="zh-TW" altLang="en-US" b="1" dirty="0" smtClean="0">
                <a:solidFill>
                  <a:srgbClr val="0000FF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填寫營收金額於列表</a:t>
            </a:r>
            <a:r>
              <a:rPr lang="en-US" altLang="zh-TW" b="1" dirty="0" smtClean="0">
                <a:solidFill>
                  <a:srgbClr val="0000FF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1-3</a:t>
            </a:r>
            <a:r>
              <a:rPr lang="zh-TW" altLang="en-US" b="1" dirty="0" smtClean="0">
                <a:solidFill>
                  <a:srgbClr val="0000FF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黃底處</a:t>
            </a:r>
            <a:endParaRPr lang="zh-TW" altLang="en-US" b="1" dirty="0">
              <a:solidFill>
                <a:srgbClr val="0000FF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9" name="矩形圖說文字 8"/>
          <p:cNvSpPr/>
          <p:nvPr/>
        </p:nvSpPr>
        <p:spPr>
          <a:xfrm>
            <a:off x="1460117" y="2474586"/>
            <a:ext cx="1615254" cy="566772"/>
          </a:xfrm>
          <a:prstGeom prst="wedgeRectCallout">
            <a:avLst>
              <a:gd name="adj1" fmla="val -47256"/>
              <a:gd name="adj2" fmla="val 85841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600" b="1" dirty="0" smtClean="0">
                <a:solidFill>
                  <a:srgbClr val="0000FF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列表「</a:t>
            </a:r>
            <a:r>
              <a:rPr lang="en-US" altLang="zh-TW" sz="1600" b="1" dirty="0" smtClean="0">
                <a:solidFill>
                  <a:srgbClr val="0000FF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1.107</a:t>
            </a:r>
            <a:r>
              <a:rPr lang="zh-TW" altLang="en-US" sz="1600" b="1" dirty="0" smtClean="0">
                <a:solidFill>
                  <a:srgbClr val="0000FF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年</a:t>
            </a:r>
            <a:r>
              <a:rPr lang="en-US" altLang="zh-TW" sz="1600" b="1" dirty="0" smtClean="0">
                <a:solidFill>
                  <a:srgbClr val="0000FF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1-6</a:t>
            </a:r>
            <a:r>
              <a:rPr lang="zh-TW" altLang="en-US" sz="1600" b="1" dirty="0" smtClean="0">
                <a:solidFill>
                  <a:srgbClr val="0000FF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月營收」</a:t>
            </a:r>
            <a:endParaRPr lang="zh-TW" altLang="en-US" dirty="0">
              <a:solidFill>
                <a:srgbClr val="0000FF"/>
              </a:solidFill>
            </a:endParaRPr>
          </a:p>
        </p:txBody>
      </p:sp>
      <p:sp>
        <p:nvSpPr>
          <p:cNvPr id="15" name="矩形圖說文字 14"/>
          <p:cNvSpPr/>
          <p:nvPr/>
        </p:nvSpPr>
        <p:spPr>
          <a:xfrm>
            <a:off x="3748834" y="2348880"/>
            <a:ext cx="1615254" cy="566772"/>
          </a:xfrm>
          <a:prstGeom prst="wedgeRectCallout">
            <a:avLst>
              <a:gd name="adj1" fmla="val -47256"/>
              <a:gd name="adj2" fmla="val 85841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600" b="1" dirty="0" smtClean="0">
                <a:solidFill>
                  <a:srgbClr val="0000FF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列表「</a:t>
            </a:r>
            <a:r>
              <a:rPr lang="en-US" altLang="zh-TW" sz="1600" b="1" dirty="0" smtClean="0">
                <a:solidFill>
                  <a:srgbClr val="0000FF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2.108</a:t>
            </a:r>
            <a:r>
              <a:rPr lang="zh-TW" altLang="en-US" sz="1600" b="1" dirty="0" smtClean="0">
                <a:solidFill>
                  <a:srgbClr val="0000FF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年</a:t>
            </a:r>
            <a:r>
              <a:rPr lang="en-US" altLang="zh-TW" sz="1600" b="1" dirty="0" smtClean="0">
                <a:solidFill>
                  <a:srgbClr val="0000FF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1-12</a:t>
            </a:r>
            <a:r>
              <a:rPr lang="zh-TW" altLang="en-US" sz="1600" b="1" dirty="0" smtClean="0">
                <a:solidFill>
                  <a:srgbClr val="0000FF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月營收」</a:t>
            </a:r>
            <a:endParaRPr lang="zh-TW" altLang="en-US" dirty="0">
              <a:solidFill>
                <a:srgbClr val="0000FF"/>
              </a:solidFill>
            </a:endParaRPr>
          </a:p>
        </p:txBody>
      </p:sp>
      <p:sp>
        <p:nvSpPr>
          <p:cNvPr id="16" name="矩形圖說文字 15"/>
          <p:cNvSpPr/>
          <p:nvPr/>
        </p:nvSpPr>
        <p:spPr>
          <a:xfrm>
            <a:off x="6102691" y="2348880"/>
            <a:ext cx="1615254" cy="566772"/>
          </a:xfrm>
          <a:prstGeom prst="wedgeRectCallout">
            <a:avLst>
              <a:gd name="adj1" fmla="val -49433"/>
              <a:gd name="adj2" fmla="val 131346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600" b="1" dirty="0" smtClean="0">
                <a:solidFill>
                  <a:srgbClr val="0000FF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列表「</a:t>
            </a:r>
            <a:r>
              <a:rPr lang="en-US" altLang="zh-TW" sz="1600" b="1" dirty="0" smtClean="0">
                <a:solidFill>
                  <a:srgbClr val="0000FF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3.109</a:t>
            </a:r>
            <a:r>
              <a:rPr lang="zh-TW" altLang="en-US" sz="1600" b="1" dirty="0" smtClean="0">
                <a:solidFill>
                  <a:srgbClr val="0000FF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年</a:t>
            </a:r>
            <a:r>
              <a:rPr lang="en-US" altLang="zh-TW" sz="1600" b="1" dirty="0" smtClean="0">
                <a:solidFill>
                  <a:srgbClr val="0000FF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1-3</a:t>
            </a:r>
            <a:r>
              <a:rPr lang="zh-TW" altLang="en-US" sz="1600" b="1" dirty="0" smtClean="0">
                <a:solidFill>
                  <a:srgbClr val="0000FF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月營收」</a:t>
            </a:r>
            <a:endParaRPr lang="zh-TW" altLang="en-US" dirty="0">
              <a:solidFill>
                <a:srgbClr val="0000FF"/>
              </a:solidFill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834" y="5154533"/>
            <a:ext cx="4053819" cy="1082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3" y="5085184"/>
            <a:ext cx="4099963" cy="12559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矩形圖說文字 21"/>
          <p:cNvSpPr/>
          <p:nvPr/>
        </p:nvSpPr>
        <p:spPr>
          <a:xfrm>
            <a:off x="6979967" y="6174596"/>
            <a:ext cx="1615254" cy="566772"/>
          </a:xfrm>
          <a:prstGeom prst="wedgeRectCallout">
            <a:avLst>
              <a:gd name="adj1" fmla="val -69304"/>
              <a:gd name="adj2" fmla="val -126441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600" b="1" dirty="0" smtClean="0">
                <a:solidFill>
                  <a:srgbClr val="0000FF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列表「</a:t>
            </a:r>
            <a:r>
              <a:rPr lang="en-US" altLang="zh-TW" sz="1600" b="1" dirty="0" smtClean="0">
                <a:solidFill>
                  <a:srgbClr val="0000FF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5.</a:t>
            </a:r>
            <a:r>
              <a:rPr lang="zh-TW" altLang="en-US" sz="1600" b="1" dirty="0" smtClean="0">
                <a:solidFill>
                  <a:srgbClr val="0000FF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營收比較表</a:t>
            </a:r>
            <a:r>
              <a:rPr lang="en-US" altLang="zh-TW" sz="1600" b="1" dirty="0" smtClean="0">
                <a:solidFill>
                  <a:srgbClr val="0000FF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(</a:t>
            </a:r>
            <a:r>
              <a:rPr lang="zh-TW" altLang="en-US" sz="1600" b="1" dirty="0" smtClean="0">
                <a:solidFill>
                  <a:srgbClr val="0000FF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單月</a:t>
            </a:r>
            <a:r>
              <a:rPr lang="en-US" altLang="zh-TW" sz="1600" b="1" dirty="0" smtClean="0">
                <a:solidFill>
                  <a:srgbClr val="0000FF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)</a:t>
            </a:r>
            <a:r>
              <a:rPr lang="zh-TW" altLang="en-US" b="1" dirty="0" smtClean="0">
                <a:solidFill>
                  <a:srgbClr val="0000FF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」</a:t>
            </a:r>
            <a:endParaRPr lang="zh-TW" altLang="en-US" dirty="0">
              <a:solidFill>
                <a:srgbClr val="0000FF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07504" y="6279703"/>
            <a:ext cx="67599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註</a:t>
            </a:r>
            <a:r>
              <a:rPr lang="en-US" altLang="zh-TW" sz="12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:1.</a:t>
            </a:r>
            <a:r>
              <a:rPr lang="zh-TW" altLang="en-US" sz="12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橘色欄位為公式自動帶入，無需填寫</a:t>
            </a:r>
          </a:p>
          <a:p>
            <a:pPr marL="269875" indent="-269875"/>
            <a:r>
              <a:rPr lang="en-US" altLang="zh-TW" sz="1200" b="1" dirty="0" smtClean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    2.1-3</a:t>
            </a:r>
            <a:r>
              <a:rPr lang="zh-TW" altLang="en-US" sz="12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月紅框標示處只要一欄位低於</a:t>
            </a:r>
            <a:r>
              <a:rPr lang="en-US" altLang="zh-TW" sz="12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-30%</a:t>
            </a:r>
            <a:r>
              <a:rPr lang="zh-TW" altLang="en-US" sz="1200" b="1" dirty="0" smtClean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以上</a:t>
            </a:r>
            <a:r>
              <a:rPr lang="en-US" altLang="zh-TW" sz="1200" b="1" dirty="0" smtClean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(</a:t>
            </a:r>
            <a:r>
              <a:rPr lang="zh-TW" altLang="en-US" sz="1200" b="1" dirty="0" smtClean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研擬中</a:t>
            </a:r>
            <a:r>
              <a:rPr lang="en-US" altLang="zh-TW" sz="1200" b="1" dirty="0" smtClean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)</a:t>
            </a:r>
            <a:r>
              <a:rPr lang="zh-TW" altLang="en-US" sz="1200" b="1" dirty="0" smtClean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或</a:t>
            </a:r>
            <a:r>
              <a:rPr lang="en-US" altLang="zh-TW" sz="12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-50%</a:t>
            </a:r>
            <a:r>
              <a:rPr lang="zh-TW" altLang="en-US" sz="12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以上，則可申請紓困</a:t>
            </a:r>
            <a:r>
              <a:rPr lang="en-US" altLang="zh-TW" sz="12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2.0</a:t>
            </a:r>
            <a:r>
              <a:rPr lang="zh-TW" altLang="en-US" sz="12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之方案</a:t>
            </a:r>
          </a:p>
        </p:txBody>
      </p:sp>
      <p:sp>
        <p:nvSpPr>
          <p:cNvPr id="20" name="矩形圖說文字 19"/>
          <p:cNvSpPr/>
          <p:nvPr/>
        </p:nvSpPr>
        <p:spPr>
          <a:xfrm>
            <a:off x="4139952" y="4801821"/>
            <a:ext cx="1615254" cy="566772"/>
          </a:xfrm>
          <a:prstGeom prst="wedgeRectCallout">
            <a:avLst>
              <a:gd name="adj1" fmla="val -78242"/>
              <a:gd name="adj2" fmla="val 89238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600" b="1" dirty="0" smtClean="0">
                <a:solidFill>
                  <a:srgbClr val="0000FF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列表「</a:t>
            </a:r>
            <a:r>
              <a:rPr lang="en-US" altLang="zh-TW" sz="1600" b="1" dirty="0" smtClean="0">
                <a:solidFill>
                  <a:srgbClr val="0000FF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4.</a:t>
            </a:r>
            <a:r>
              <a:rPr lang="zh-TW" altLang="en-US" sz="1600" b="1" dirty="0" smtClean="0">
                <a:solidFill>
                  <a:srgbClr val="0000FF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營收比較表</a:t>
            </a:r>
            <a:r>
              <a:rPr lang="en-US" altLang="zh-TW" sz="1600" b="1" dirty="0" smtClean="0">
                <a:solidFill>
                  <a:srgbClr val="0000FF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(</a:t>
            </a:r>
            <a:r>
              <a:rPr lang="zh-TW" altLang="en-US" sz="1600" b="1" dirty="0" smtClean="0">
                <a:solidFill>
                  <a:srgbClr val="0000FF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月平均</a:t>
            </a:r>
            <a:r>
              <a:rPr lang="en-US" altLang="zh-TW" sz="1600" b="1" dirty="0" smtClean="0">
                <a:solidFill>
                  <a:srgbClr val="0000FF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)</a:t>
            </a:r>
            <a:r>
              <a:rPr lang="zh-TW" altLang="en-US" sz="1600" b="1" dirty="0" smtClean="0">
                <a:solidFill>
                  <a:srgbClr val="0000FF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」</a:t>
            </a:r>
            <a:endParaRPr lang="zh-TW" alt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8710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299</Words>
  <Application>Microsoft Office PowerPoint</Application>
  <PresentationFormat>如螢幕大小 (4:3)</PresentationFormat>
  <Paragraphs>20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8" baseType="lpstr">
      <vt:lpstr>Microsoft YaHei</vt:lpstr>
      <vt:lpstr>微軟正黑體</vt:lpstr>
      <vt:lpstr>新細明體</vt:lpstr>
      <vt:lpstr>Arial</vt:lpstr>
      <vt:lpstr>Calibri</vt:lpstr>
      <vt:lpstr>Office 佈景主題</vt:lpstr>
      <vt:lpstr>PowerPoint 簡報</vt:lpstr>
      <vt:lpstr>PowerPoint 簡報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韓世芳</dc:creator>
  <cp:lastModifiedBy>Windows 使用者</cp:lastModifiedBy>
  <cp:revision>13</cp:revision>
  <dcterms:created xsi:type="dcterms:W3CDTF">2020-04-20T10:07:07Z</dcterms:created>
  <dcterms:modified xsi:type="dcterms:W3CDTF">2020-04-21T02:09:08Z</dcterms:modified>
</cp:coreProperties>
</file>